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0ffca6e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0ffca6e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0ffca6eb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0ffca6eb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0ffca6eb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0ffca6eb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0ffca6eb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0ffca6eb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0ffca6e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0ffca6e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0ffca6eb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ffca6eb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0ffca6eb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0ffca6eb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0ffca6eb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0ffca6eb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0ffca6eb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0ffca6eb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0ffca6eb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0ffca6eb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0ffca6eb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0ffca6eb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0ffca6eb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0ffca6eb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0ffca6eb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0ffca6eb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0ffca6eb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0ffca6eb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0ffca6eb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0ffca6eb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f15017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f15017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f150177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f150177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f150177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f150177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0ffca6eb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0ffca6eb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f15017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f150177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0ffca6eb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0ffca6eb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ffca6e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ffca6e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0ffca6e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0ffca6e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0ffca6e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0ffca6e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ffca6eb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0ffca6eb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0ffca6e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0ffca6e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0ffca6eb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0ffca6eb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reactivemanifesto.org/glossary#System" TargetMode="External"/><Relationship Id="rId5" Type="http://schemas.openxmlformats.org/officeDocument/2006/relationships/hyperlink" Target="https://www.reactivemanifesto.org/glossary#Failure" TargetMode="External"/><Relationship Id="rId6" Type="http://schemas.openxmlformats.org/officeDocument/2006/relationships/hyperlink" Target="https://www.reactivemanifesto.org/glossary#Message-Driven" TargetMode="External"/><Relationship Id="rId7" Type="http://schemas.openxmlformats.org/officeDocument/2006/relationships/hyperlink" Target="https://www.reactivemanifesto.org/glossary#Asynchronous" TargetMode="External"/><Relationship Id="rId8" Type="http://schemas.openxmlformats.org/officeDocument/2006/relationships/hyperlink" Target="https://www.reactivemanifesto.org/glossary#Location-Transparenc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www.baeldung.com/spring-boot-rsock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hyperlink" Target="https://quarkus.io/" TargetMode="External"/><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hyperlink" Target="http://www.eclipse.org/che/" TargetMode="External"/><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14875" y="630225"/>
            <a:ext cx="84882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Novedades de la </a:t>
            </a:r>
            <a:endParaRPr/>
          </a:p>
        </p:txBody>
      </p:sp>
      <p:pic>
        <p:nvPicPr>
          <p:cNvPr id="73" name="Google Shape;73;p13"/>
          <p:cNvPicPr preferRelativeResize="0"/>
          <p:nvPr/>
        </p:nvPicPr>
        <p:blipFill>
          <a:blip r:embed="rId3">
            <a:alphaModFix/>
          </a:blip>
          <a:stretch>
            <a:fillRect/>
          </a:stretch>
        </p:blipFill>
        <p:spPr>
          <a:xfrm>
            <a:off x="0" y="1685407"/>
            <a:ext cx="9143999" cy="20389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Programacion Reactiva</a:t>
            </a:r>
            <a:endParaRPr/>
          </a:p>
        </p:txBody>
      </p:sp>
      <p:pic>
        <p:nvPicPr>
          <p:cNvPr id="141" name="Google Shape;141;p22"/>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42" name="Google Shape;142;p22"/>
          <p:cNvSpPr txBox="1"/>
          <p:nvPr/>
        </p:nvSpPr>
        <p:spPr>
          <a:xfrm>
            <a:off x="152400" y="1179550"/>
            <a:ext cx="7824600" cy="296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50">
                <a:solidFill>
                  <a:srgbClr val="333333"/>
                </a:solidFill>
                <a:highlight>
                  <a:srgbClr val="FCFAFC"/>
                </a:highlight>
              </a:rPr>
              <a:t>Un paradigma para operar y manejar streams de datos asíncronos; quizás sea esta la definición más extendida sobre lo que es programación reactiva.</a:t>
            </a:r>
            <a:endParaRPr sz="1350">
              <a:solidFill>
                <a:srgbClr val="333333"/>
              </a:solidFill>
              <a:highlight>
                <a:srgbClr val="FCFAFC"/>
              </a:highlight>
            </a:endParaRPr>
          </a:p>
          <a:p>
            <a:pPr indent="0" lvl="0" marL="0" rtl="0" algn="just">
              <a:spcBef>
                <a:spcPts val="1600"/>
              </a:spcBef>
              <a:spcAft>
                <a:spcPts val="0"/>
              </a:spcAft>
              <a:buNone/>
            </a:pPr>
            <a:r>
              <a:rPr lang="en" sz="1350">
                <a:solidFill>
                  <a:srgbClr val="333333"/>
                </a:solidFill>
                <a:highlight>
                  <a:srgbClr val="FCFAFC"/>
                </a:highlight>
              </a:rPr>
              <a:t>Conceptos a destacar:</a:t>
            </a:r>
            <a:endParaRPr sz="1350">
              <a:solidFill>
                <a:srgbClr val="333333"/>
              </a:solidFill>
              <a:highlight>
                <a:srgbClr val="FCFAFC"/>
              </a:highlight>
            </a:endParaRPr>
          </a:p>
          <a:p>
            <a:pPr indent="-314325" lvl="0" marL="457200" rtl="0" algn="l">
              <a:lnSpc>
                <a:spcPct val="115000"/>
              </a:lnSpc>
              <a:spcBef>
                <a:spcPts val="1600"/>
              </a:spcBef>
              <a:spcAft>
                <a:spcPts val="0"/>
              </a:spcAft>
              <a:buClr>
                <a:srgbClr val="333333"/>
              </a:buClr>
              <a:buSzPts val="1350"/>
              <a:buChar char="●"/>
            </a:pPr>
            <a:r>
              <a:rPr lang="en" sz="1350">
                <a:solidFill>
                  <a:srgbClr val="333333"/>
                </a:solidFill>
                <a:highlight>
                  <a:srgbClr val="FCFAFC"/>
                </a:highlight>
              </a:rPr>
              <a:t>Paradigma: define un marco de trabajo o forma de programar.</a:t>
            </a:r>
            <a:endParaRPr sz="1350">
              <a:solidFill>
                <a:srgbClr val="333333"/>
              </a:solidFill>
              <a:highlight>
                <a:srgbClr val="FCFAFC"/>
              </a:highlight>
            </a:endParaRPr>
          </a:p>
          <a:p>
            <a:pPr indent="-314325" lvl="0" marL="457200" rtl="0" algn="l">
              <a:lnSpc>
                <a:spcPct val="115000"/>
              </a:lnSpc>
              <a:spcBef>
                <a:spcPts val="0"/>
              </a:spcBef>
              <a:spcAft>
                <a:spcPts val="0"/>
              </a:spcAft>
              <a:buClr>
                <a:srgbClr val="333333"/>
              </a:buClr>
              <a:buSzPts val="1350"/>
              <a:buChar char="●"/>
            </a:pPr>
            <a:r>
              <a:rPr lang="en" sz="1350">
                <a:solidFill>
                  <a:srgbClr val="333333"/>
                </a:solidFill>
                <a:highlight>
                  <a:srgbClr val="FCFAFC"/>
                </a:highlight>
              </a:rPr>
              <a:t>Streams: flujo de datos.</a:t>
            </a:r>
            <a:endParaRPr sz="1350">
              <a:solidFill>
                <a:srgbClr val="333333"/>
              </a:solidFill>
              <a:highlight>
                <a:srgbClr val="FCFAFC"/>
              </a:highlight>
            </a:endParaRPr>
          </a:p>
          <a:p>
            <a:pPr indent="-314325" lvl="0" marL="457200" rtl="0" algn="l">
              <a:lnSpc>
                <a:spcPct val="115000"/>
              </a:lnSpc>
              <a:spcBef>
                <a:spcPts val="0"/>
              </a:spcBef>
              <a:spcAft>
                <a:spcPts val="0"/>
              </a:spcAft>
              <a:buClr>
                <a:srgbClr val="333333"/>
              </a:buClr>
              <a:buSzPts val="1350"/>
              <a:buChar char="●"/>
            </a:pPr>
            <a:r>
              <a:rPr lang="en" sz="1350">
                <a:solidFill>
                  <a:srgbClr val="333333"/>
                </a:solidFill>
                <a:highlight>
                  <a:srgbClr val="FCFAFC"/>
                </a:highlight>
              </a:rPr>
              <a:t>Datos asíncronos: no sabemos cuándo se producirán o cuándo llegarán a nuestro sistema</a:t>
            </a:r>
            <a:endParaRPr sz="1350">
              <a:solidFill>
                <a:srgbClr val="333333"/>
              </a:solidFill>
              <a:highlight>
                <a:srgbClr val="FCFAFC"/>
              </a:highlight>
            </a:endParaRPr>
          </a:p>
          <a:p>
            <a:pPr indent="0" lvl="0" marL="0" rtl="0" algn="just">
              <a:spcBef>
                <a:spcPts val="1400"/>
              </a:spcBef>
              <a:spcAft>
                <a:spcPts val="0"/>
              </a:spcAft>
              <a:buNone/>
            </a:pPr>
            <a:r>
              <a:t/>
            </a:r>
            <a:endParaRPr sz="1350">
              <a:solidFill>
                <a:srgbClr val="333333"/>
              </a:solidFill>
              <a:highlight>
                <a:srgbClr val="FCFAFC"/>
              </a:highlight>
            </a:endParaRPr>
          </a:p>
          <a:p>
            <a:pPr indent="0" lvl="0" marL="0" rtl="0" algn="just">
              <a:spcBef>
                <a:spcPts val="1600"/>
              </a:spcBef>
              <a:spcAft>
                <a:spcPts val="1600"/>
              </a:spcAft>
              <a:buNone/>
            </a:pPr>
            <a:r>
              <a:t/>
            </a:r>
            <a:endParaRPr b="1">
              <a:solidFill>
                <a:srgbClr val="22222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Vamos a ver</a:t>
            </a:r>
            <a:endParaRPr/>
          </a:p>
        </p:txBody>
      </p:sp>
      <p:pic>
        <p:nvPicPr>
          <p:cNvPr id="148" name="Google Shape;148;p23"/>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49" name="Google Shape;149;p23"/>
          <p:cNvSpPr txBox="1"/>
          <p:nvPr/>
        </p:nvSpPr>
        <p:spPr>
          <a:xfrm>
            <a:off x="152400" y="1179550"/>
            <a:ext cx="7824600" cy="2962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0"/>
              </a:spcAft>
              <a:buNone/>
            </a:pPr>
            <a:r>
              <a:t/>
            </a:r>
            <a:endParaRPr sz="1800">
              <a:solidFill>
                <a:srgbClr val="333333"/>
              </a:solidFill>
              <a:highlight>
                <a:srgbClr val="FCFAFC"/>
              </a:highlight>
            </a:endParaRPr>
          </a:p>
          <a:p>
            <a:pPr indent="-342900" lvl="0" marL="457200" rtl="0" algn="l">
              <a:lnSpc>
                <a:spcPct val="115000"/>
              </a:lnSpc>
              <a:spcBef>
                <a:spcPts val="1400"/>
              </a:spcBef>
              <a:spcAft>
                <a:spcPts val="0"/>
              </a:spcAft>
              <a:buClr>
                <a:srgbClr val="333333"/>
              </a:buClr>
              <a:buSzPts val="1800"/>
              <a:buChar char="●"/>
            </a:pPr>
            <a:r>
              <a:rPr lang="en" sz="1800">
                <a:solidFill>
                  <a:srgbClr val="333333"/>
                </a:solidFill>
                <a:highlight>
                  <a:srgbClr val="FCFAFC"/>
                </a:highlight>
              </a:rPr>
              <a:t>MicroProfile y Microservicios Reactivos </a:t>
            </a:r>
            <a:endParaRPr sz="1800">
              <a:solidFill>
                <a:srgbClr val="333333"/>
              </a:solidFill>
              <a:highlight>
                <a:srgbClr val="FCFAFC"/>
              </a:highlight>
            </a:endParaRPr>
          </a:p>
          <a:p>
            <a:pPr indent="-342900" lvl="0" marL="457200" rtl="0" algn="l">
              <a:lnSpc>
                <a:spcPct val="115000"/>
              </a:lnSpc>
              <a:spcBef>
                <a:spcPts val="0"/>
              </a:spcBef>
              <a:spcAft>
                <a:spcPts val="0"/>
              </a:spcAft>
              <a:buClr>
                <a:srgbClr val="333333"/>
              </a:buClr>
              <a:buSzPts val="1800"/>
              <a:buChar char="●"/>
            </a:pPr>
            <a:r>
              <a:rPr lang="en" sz="1800">
                <a:solidFill>
                  <a:srgbClr val="333333"/>
                </a:solidFill>
                <a:highlight>
                  <a:srgbClr val="FCFAFC"/>
                </a:highlight>
              </a:rPr>
              <a:t>RSocket con Spring</a:t>
            </a:r>
            <a:endParaRPr sz="1800">
              <a:solidFill>
                <a:srgbClr val="333333"/>
              </a:solidFill>
              <a:highlight>
                <a:srgbClr val="FCFAFC"/>
              </a:highlight>
            </a:endParaRPr>
          </a:p>
          <a:p>
            <a:pPr indent="-342900" lvl="0" marL="457200" rtl="0" algn="l">
              <a:lnSpc>
                <a:spcPct val="115000"/>
              </a:lnSpc>
              <a:spcBef>
                <a:spcPts val="0"/>
              </a:spcBef>
              <a:spcAft>
                <a:spcPts val="0"/>
              </a:spcAft>
              <a:buClr>
                <a:srgbClr val="333333"/>
              </a:buClr>
              <a:buSzPts val="1800"/>
              <a:buChar char="●"/>
            </a:pPr>
            <a:r>
              <a:rPr lang="en" sz="1800">
                <a:solidFill>
                  <a:srgbClr val="333333"/>
                </a:solidFill>
                <a:highlight>
                  <a:srgbClr val="FCFAFC"/>
                </a:highlight>
              </a:rPr>
              <a:t>Quarkus</a:t>
            </a:r>
            <a:endParaRPr sz="1800">
              <a:solidFill>
                <a:srgbClr val="333333"/>
              </a:solidFill>
              <a:highlight>
                <a:srgbClr val="FCFAFC"/>
              </a:highlight>
            </a:endParaRPr>
          </a:p>
          <a:p>
            <a:pPr indent="0" lvl="0" marL="457200" rtl="0" algn="l">
              <a:lnSpc>
                <a:spcPct val="115000"/>
              </a:lnSpc>
              <a:spcBef>
                <a:spcPts val="1400"/>
              </a:spcBef>
              <a:spcAft>
                <a:spcPts val="0"/>
              </a:spcAft>
              <a:buNone/>
            </a:pPr>
            <a:r>
              <a:t/>
            </a:r>
            <a:endParaRPr sz="1350">
              <a:solidFill>
                <a:srgbClr val="333333"/>
              </a:solidFill>
              <a:highlight>
                <a:srgbClr val="FCFAFC"/>
              </a:highlight>
            </a:endParaRPr>
          </a:p>
          <a:p>
            <a:pPr indent="0" lvl="0" marL="0" rtl="0" algn="just">
              <a:spcBef>
                <a:spcPts val="1400"/>
              </a:spcBef>
              <a:spcAft>
                <a:spcPts val="0"/>
              </a:spcAft>
              <a:buNone/>
            </a:pPr>
            <a:r>
              <a:t/>
            </a:r>
            <a:endParaRPr sz="1350">
              <a:solidFill>
                <a:srgbClr val="333333"/>
              </a:solidFill>
              <a:highlight>
                <a:srgbClr val="FCFAFC"/>
              </a:highlight>
            </a:endParaRPr>
          </a:p>
          <a:p>
            <a:pPr indent="0" lvl="0" marL="0" rtl="0" algn="just">
              <a:spcBef>
                <a:spcPts val="1600"/>
              </a:spcBef>
              <a:spcAft>
                <a:spcPts val="1600"/>
              </a:spcAft>
              <a:buNone/>
            </a:pPr>
            <a:r>
              <a:t/>
            </a:r>
            <a:endParaRPr b="1">
              <a:solidFill>
                <a:srgbClr val="222222"/>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Emily Jiang</a:t>
            </a:r>
            <a:endParaRPr/>
          </a:p>
        </p:txBody>
      </p:sp>
      <p:pic>
        <p:nvPicPr>
          <p:cNvPr id="155" name="Google Shape;155;p24"/>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56" name="Google Shape;156;p24"/>
          <p:cNvSpPr txBox="1"/>
          <p:nvPr/>
        </p:nvSpPr>
        <p:spPr>
          <a:xfrm>
            <a:off x="152400" y="1001400"/>
            <a:ext cx="8255700" cy="380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333333"/>
                </a:solidFill>
                <a:highlight>
                  <a:srgbClr val="FCFAFC"/>
                </a:highlight>
              </a:rPr>
              <a:t>Presento en la DevNexus su charla Reactive Microservice In Action</a:t>
            </a:r>
            <a:endParaRPr b="1">
              <a:solidFill>
                <a:srgbClr val="333333"/>
              </a:solidFill>
              <a:highlight>
                <a:srgbClr val="FCFAFC"/>
              </a:highlight>
            </a:endParaRPr>
          </a:p>
          <a:p>
            <a:pPr indent="0" lvl="0" marL="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lang="en" sz="1350">
                <a:solidFill>
                  <a:srgbClr val="333333"/>
                </a:solidFill>
                <a:highlight>
                  <a:srgbClr val="FCFAFC"/>
                </a:highlight>
              </a:rPr>
              <a:t>https://www.slideshare.net/EmilyJiang3/reactive-microserviceinactiondevnexus-228748403</a:t>
            </a:r>
            <a:endParaRPr sz="1350">
              <a:solidFill>
                <a:srgbClr val="333333"/>
              </a:solidFill>
              <a:highlight>
                <a:srgbClr val="FCFAFC"/>
              </a:highlight>
            </a:endParaRPr>
          </a:p>
          <a:p>
            <a:pPr indent="0" lvl="0" marL="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157" name="Google Shape;157;p24"/>
          <p:cNvPicPr preferRelativeResize="0"/>
          <p:nvPr/>
        </p:nvPicPr>
        <p:blipFill rotWithShape="1">
          <a:blip r:embed="rId4">
            <a:alphaModFix/>
          </a:blip>
          <a:srcRect b="6873" l="11476" r="13363" t="6882"/>
          <a:stretch/>
        </p:blipFill>
        <p:spPr>
          <a:xfrm>
            <a:off x="3780050" y="44000"/>
            <a:ext cx="1481850" cy="150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Eclipse Microprofile</a:t>
            </a:r>
            <a:endParaRPr/>
          </a:p>
        </p:txBody>
      </p:sp>
      <p:pic>
        <p:nvPicPr>
          <p:cNvPr id="163" name="Google Shape;163;p25"/>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64" name="Google Shape;164;p25"/>
          <p:cNvSpPr txBox="1"/>
          <p:nvPr/>
        </p:nvSpPr>
        <p:spPr>
          <a:xfrm>
            <a:off x="152400" y="1001400"/>
            <a:ext cx="8255700" cy="3805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En su charla Emily Jiang nos presente como con MicroProfile nos puede ayudar antes ciertos</a:t>
            </a:r>
            <a:r>
              <a:rPr lang="en">
                <a:solidFill>
                  <a:srgbClr val="222222"/>
                </a:solidFill>
                <a:highlight>
                  <a:srgbClr val="FFFFFF"/>
                </a:highlight>
              </a:rPr>
              <a:t> escenarios cuando interactuamos dos microservicios con llamadas sincronas y asincronas</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165" name="Google Shape;165;p25"/>
          <p:cNvPicPr preferRelativeResize="0"/>
          <p:nvPr/>
        </p:nvPicPr>
        <p:blipFill>
          <a:blip r:embed="rId4">
            <a:alphaModFix/>
          </a:blip>
          <a:stretch>
            <a:fillRect/>
          </a:stretch>
        </p:blipFill>
        <p:spPr>
          <a:xfrm>
            <a:off x="232950" y="2019300"/>
            <a:ext cx="5877275" cy="3074550"/>
          </a:xfrm>
          <a:prstGeom prst="rect">
            <a:avLst/>
          </a:prstGeom>
          <a:noFill/>
          <a:ln>
            <a:noFill/>
          </a:ln>
        </p:spPr>
      </p:pic>
      <p:pic>
        <p:nvPicPr>
          <p:cNvPr id="166" name="Google Shape;166;p25"/>
          <p:cNvPicPr preferRelativeResize="0"/>
          <p:nvPr/>
        </p:nvPicPr>
        <p:blipFill>
          <a:blip r:embed="rId5">
            <a:alphaModFix/>
          </a:blip>
          <a:stretch>
            <a:fillRect/>
          </a:stretch>
        </p:blipFill>
        <p:spPr>
          <a:xfrm>
            <a:off x="5972163" y="-12"/>
            <a:ext cx="3171825" cy="1381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Eclipse MicroProfile</a:t>
            </a:r>
            <a:endParaRPr/>
          </a:p>
        </p:txBody>
      </p:sp>
      <p:pic>
        <p:nvPicPr>
          <p:cNvPr id="172" name="Google Shape;172;p26"/>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73" name="Google Shape;173;p26"/>
          <p:cNvSpPr txBox="1"/>
          <p:nvPr/>
        </p:nvSpPr>
        <p:spPr>
          <a:xfrm>
            <a:off x="152400" y="1179550"/>
            <a:ext cx="7824600" cy="3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50">
                <a:solidFill>
                  <a:srgbClr val="333333"/>
                </a:solidFill>
                <a:highlight>
                  <a:srgbClr val="FCFAFC"/>
                </a:highlight>
              </a:rPr>
              <a:t>Ella realiza en vez de una llamada sincrona, una llamada asincrona</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174" name="Google Shape;174;p26"/>
          <p:cNvPicPr preferRelativeResize="0"/>
          <p:nvPr/>
        </p:nvPicPr>
        <p:blipFill>
          <a:blip r:embed="rId4">
            <a:alphaModFix/>
          </a:blip>
          <a:stretch>
            <a:fillRect/>
          </a:stretch>
        </p:blipFill>
        <p:spPr>
          <a:xfrm>
            <a:off x="215000" y="1590900"/>
            <a:ext cx="5943600" cy="331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Eclipse MicroProfile</a:t>
            </a:r>
            <a:endParaRPr/>
          </a:p>
        </p:txBody>
      </p:sp>
      <p:pic>
        <p:nvPicPr>
          <p:cNvPr id="180" name="Google Shape;180;p27"/>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81" name="Google Shape;181;p27"/>
          <p:cNvSpPr txBox="1"/>
          <p:nvPr/>
        </p:nvSpPr>
        <p:spPr>
          <a:xfrm>
            <a:off x="152400" y="1179550"/>
            <a:ext cx="7824600" cy="3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50">
                <a:solidFill>
                  <a:srgbClr val="333333"/>
                </a:solidFill>
                <a:highlight>
                  <a:srgbClr val="FCFAFC"/>
                </a:highlight>
              </a:rPr>
              <a:t>Al hacer eso se </a:t>
            </a:r>
            <a:r>
              <a:rPr lang="en" sz="1350">
                <a:solidFill>
                  <a:srgbClr val="333333"/>
                </a:solidFill>
                <a:highlight>
                  <a:srgbClr val="FCFAFC"/>
                </a:highlight>
              </a:rPr>
              <a:t>encontró</a:t>
            </a:r>
            <a:r>
              <a:rPr lang="en" sz="1350">
                <a:solidFill>
                  <a:srgbClr val="333333"/>
                </a:solidFill>
                <a:highlight>
                  <a:srgbClr val="FCFAFC"/>
                </a:highlight>
              </a:rPr>
              <a:t> con diversos problemas:</a:t>
            </a:r>
            <a:endParaRPr sz="1350">
              <a:solidFill>
                <a:srgbClr val="333333"/>
              </a:solidFill>
              <a:highlight>
                <a:srgbClr val="FCFAFC"/>
              </a:highlight>
            </a:endParaRPr>
          </a:p>
          <a:p>
            <a:pPr indent="-314325" lvl="0" marL="457200" rtl="0" algn="just">
              <a:spcBef>
                <a:spcPts val="1600"/>
              </a:spcBef>
              <a:spcAft>
                <a:spcPts val="0"/>
              </a:spcAft>
              <a:buClr>
                <a:srgbClr val="333333"/>
              </a:buClr>
              <a:buSzPts val="1350"/>
              <a:buChar char="-"/>
            </a:pPr>
            <a:r>
              <a:rPr lang="en" sz="1350">
                <a:solidFill>
                  <a:srgbClr val="333333"/>
                </a:solidFill>
                <a:highlight>
                  <a:srgbClr val="FCFAFC"/>
                </a:highlight>
              </a:rPr>
              <a:t>Demora mucho tiempo en ello → MicroProfile Tolerance</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182" name="Google Shape;182;p27"/>
          <p:cNvPicPr preferRelativeResize="0"/>
          <p:nvPr/>
        </p:nvPicPr>
        <p:blipFill>
          <a:blip r:embed="rId4">
            <a:alphaModFix/>
          </a:blip>
          <a:stretch>
            <a:fillRect/>
          </a:stretch>
        </p:blipFill>
        <p:spPr>
          <a:xfrm>
            <a:off x="531825" y="1893700"/>
            <a:ext cx="6018649" cy="306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nvSpPr>
        <p:spPr>
          <a:xfrm>
            <a:off x="295450" y="228300"/>
            <a:ext cx="87249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Eclipse </a:t>
            </a:r>
            <a:r>
              <a:rPr b="1" lang="en" sz="3600">
                <a:solidFill>
                  <a:schemeClr val="dk1"/>
                </a:solidFill>
                <a:latin typeface="Raleway"/>
                <a:ea typeface="Raleway"/>
                <a:cs typeface="Raleway"/>
                <a:sym typeface="Raleway"/>
              </a:rPr>
              <a:t>MicroProfile</a:t>
            </a:r>
            <a:endParaRPr/>
          </a:p>
        </p:txBody>
      </p:sp>
      <p:pic>
        <p:nvPicPr>
          <p:cNvPr id="188" name="Google Shape;188;p28"/>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89" name="Google Shape;189;p28"/>
          <p:cNvSpPr txBox="1"/>
          <p:nvPr/>
        </p:nvSpPr>
        <p:spPr>
          <a:xfrm>
            <a:off x="152400" y="909175"/>
            <a:ext cx="7824600" cy="389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50">
                <a:solidFill>
                  <a:srgbClr val="333333"/>
                </a:solidFill>
                <a:highlight>
                  <a:srgbClr val="FCFAFC"/>
                </a:highlight>
              </a:rPr>
              <a:t>  En el caso cuando llamamos sincronicamente a un microservicio mediante threads</a:t>
            </a:r>
            <a:endParaRPr sz="1350">
              <a:solidFill>
                <a:srgbClr val="333333"/>
              </a:solidFill>
              <a:highlight>
                <a:srgbClr val="FCFAFC"/>
              </a:highlight>
            </a:endParaRPr>
          </a:p>
          <a:p>
            <a:pPr indent="-314325" lvl="0" marL="457200" rtl="0" algn="just">
              <a:spcBef>
                <a:spcPts val="1600"/>
              </a:spcBef>
              <a:spcAft>
                <a:spcPts val="0"/>
              </a:spcAft>
              <a:buClr>
                <a:srgbClr val="333333"/>
              </a:buClr>
              <a:buSzPts val="1350"/>
              <a:buChar char="-"/>
            </a:pPr>
            <a:r>
              <a:rPr lang="en" sz="1350">
                <a:solidFill>
                  <a:srgbClr val="333333"/>
                </a:solidFill>
                <a:highlight>
                  <a:srgbClr val="FCFAFC"/>
                </a:highlight>
              </a:rPr>
              <a:t>Pierdes tus thread locales</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190" name="Google Shape;190;p28"/>
          <p:cNvPicPr preferRelativeResize="0"/>
          <p:nvPr/>
        </p:nvPicPr>
        <p:blipFill>
          <a:blip r:embed="rId4">
            <a:alphaModFix/>
          </a:blip>
          <a:stretch>
            <a:fillRect/>
          </a:stretch>
        </p:blipFill>
        <p:spPr>
          <a:xfrm>
            <a:off x="663663" y="1635050"/>
            <a:ext cx="5991225" cy="3333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nvSpPr>
        <p:spPr>
          <a:xfrm>
            <a:off x="295450" y="228300"/>
            <a:ext cx="87249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Eclipse Microprofile</a:t>
            </a:r>
            <a:endParaRPr/>
          </a:p>
        </p:txBody>
      </p:sp>
      <p:pic>
        <p:nvPicPr>
          <p:cNvPr id="196" name="Google Shape;196;p29"/>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97" name="Google Shape;197;p29"/>
          <p:cNvSpPr txBox="1"/>
          <p:nvPr/>
        </p:nvSpPr>
        <p:spPr>
          <a:xfrm>
            <a:off x="152400" y="909175"/>
            <a:ext cx="7824600" cy="389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198" name="Google Shape;198;p29"/>
          <p:cNvPicPr preferRelativeResize="0"/>
          <p:nvPr/>
        </p:nvPicPr>
        <p:blipFill>
          <a:blip r:embed="rId4">
            <a:alphaModFix/>
          </a:blip>
          <a:stretch>
            <a:fillRect/>
          </a:stretch>
        </p:blipFill>
        <p:spPr>
          <a:xfrm>
            <a:off x="295438" y="1454275"/>
            <a:ext cx="5972175" cy="335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nvSpPr>
        <p:spPr>
          <a:xfrm>
            <a:off x="295450" y="228300"/>
            <a:ext cx="87249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Eclipse MicroProfile</a:t>
            </a:r>
            <a:endParaRPr/>
          </a:p>
        </p:txBody>
      </p:sp>
      <p:pic>
        <p:nvPicPr>
          <p:cNvPr id="204" name="Google Shape;204;p30"/>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05" name="Google Shape;205;p30"/>
          <p:cNvSpPr txBox="1"/>
          <p:nvPr/>
        </p:nvSpPr>
        <p:spPr>
          <a:xfrm>
            <a:off x="152400" y="909175"/>
            <a:ext cx="7824600" cy="389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206" name="Google Shape;206;p30"/>
          <p:cNvPicPr preferRelativeResize="0"/>
          <p:nvPr/>
        </p:nvPicPr>
        <p:blipFill>
          <a:blip r:embed="rId4">
            <a:alphaModFix/>
          </a:blip>
          <a:stretch>
            <a:fillRect/>
          </a:stretch>
        </p:blipFill>
        <p:spPr>
          <a:xfrm>
            <a:off x="152400" y="1216075"/>
            <a:ext cx="6773899" cy="375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nvSpPr>
        <p:spPr>
          <a:xfrm>
            <a:off x="295450" y="228300"/>
            <a:ext cx="87249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Reactive Microservices</a:t>
            </a:r>
            <a:endParaRPr/>
          </a:p>
        </p:txBody>
      </p:sp>
      <p:pic>
        <p:nvPicPr>
          <p:cNvPr id="212" name="Google Shape;212;p31"/>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13" name="Google Shape;213;p31"/>
          <p:cNvSpPr txBox="1"/>
          <p:nvPr/>
        </p:nvSpPr>
        <p:spPr>
          <a:xfrm>
            <a:off x="152400" y="909175"/>
            <a:ext cx="7824600" cy="389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pic>
        <p:nvPicPr>
          <p:cNvPr id="214" name="Google Shape;214;p31"/>
          <p:cNvPicPr preferRelativeResize="0"/>
          <p:nvPr/>
        </p:nvPicPr>
        <p:blipFill>
          <a:blip r:embed="rId4">
            <a:alphaModFix/>
          </a:blip>
          <a:stretch>
            <a:fillRect/>
          </a:stretch>
        </p:blipFill>
        <p:spPr>
          <a:xfrm>
            <a:off x="295450" y="1110125"/>
            <a:ext cx="6532679" cy="369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Agenda</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b="0" lang="en" sz="1800">
                <a:latin typeface="Lato"/>
                <a:ea typeface="Lato"/>
                <a:cs typeface="Lato"/>
                <a:sym typeface="Lato"/>
              </a:rPr>
              <a:t>Apache TomEE - TomiTribe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Programacion Reactiva</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RSocket con Spring</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Quarkus</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Eclipse che</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OpenJDK y sus empresas soporte</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6267450" y="0"/>
            <a:ext cx="2876550" cy="647700"/>
          </a:xfrm>
          <a:prstGeom prst="rect">
            <a:avLst/>
          </a:prstGeom>
          <a:noFill/>
          <a:ln>
            <a:noFill/>
          </a:ln>
        </p:spPr>
      </p:pic>
      <p:pic>
        <p:nvPicPr>
          <p:cNvPr id="81" name="Google Shape;81;p14"/>
          <p:cNvPicPr preferRelativeResize="0"/>
          <p:nvPr/>
        </p:nvPicPr>
        <p:blipFill>
          <a:blip r:embed="rId4">
            <a:alphaModFix/>
          </a:blip>
          <a:stretch>
            <a:fillRect/>
          </a:stretch>
        </p:blipFill>
        <p:spPr>
          <a:xfrm>
            <a:off x="7063925" y="3170653"/>
            <a:ext cx="2080075" cy="197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Effect filter="fade" transition="in">
                                      <p:cBhvr>
                                        <p:cTn dur="1000"/>
                                        <p:tgtEl>
                                          <p:spTgt spid="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Effect filter="fade" transition="in">
                                      <p:cBhvr>
                                        <p:cTn dur="1000"/>
                                        <p:tgtEl>
                                          <p:spTgt spid="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animEffect filter="fade" transition="in">
                                      <p:cBhvr>
                                        <p:cTn dur="1000"/>
                                        <p:tgtEl>
                                          <p:spTgt spid="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animEffect filter="fade" transition="in">
                                      <p:cBhvr>
                                        <p:cTn dur="1000"/>
                                        <p:tgtEl>
                                          <p:spTgt spid="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4" st="4"/>
                                            </p:txEl>
                                          </p:spTgt>
                                        </p:tgtEl>
                                        <p:attrNameLst>
                                          <p:attrName>style.visibility</p:attrName>
                                        </p:attrNameLst>
                                      </p:cBhvr>
                                      <p:to>
                                        <p:strVal val="visible"/>
                                      </p:to>
                                    </p:set>
                                    <p:animEffect filter="fade" transition="in">
                                      <p:cBhvr>
                                        <p:cTn dur="1000"/>
                                        <p:tgtEl>
                                          <p:spTgt spid="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5" st="5"/>
                                            </p:txEl>
                                          </p:spTgt>
                                        </p:tgtEl>
                                        <p:attrNameLst>
                                          <p:attrName>style.visibility</p:attrName>
                                        </p:attrNameLst>
                                      </p:cBhvr>
                                      <p:to>
                                        <p:strVal val="visible"/>
                                      </p:to>
                                    </p:set>
                                    <p:animEffect filter="fade" transition="in">
                                      <p:cBhvr>
                                        <p:cTn dur="1000"/>
                                        <p:tgtEl>
                                          <p:spTgt spid="7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nvSpPr>
        <p:spPr>
          <a:xfrm>
            <a:off x="295450" y="228300"/>
            <a:ext cx="87249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Reactive Microservices</a:t>
            </a:r>
            <a:endParaRPr/>
          </a:p>
        </p:txBody>
      </p:sp>
      <p:pic>
        <p:nvPicPr>
          <p:cNvPr id="220" name="Google Shape;220;p32"/>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21" name="Google Shape;221;p32"/>
          <p:cNvSpPr txBox="1"/>
          <p:nvPr/>
        </p:nvSpPr>
        <p:spPr>
          <a:xfrm>
            <a:off x="152400" y="909175"/>
            <a:ext cx="7824600" cy="389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333333"/>
                </a:solidFill>
                <a:highlight>
                  <a:srgbClr val="FCFAFC"/>
                </a:highlight>
              </a:rPr>
              <a:t>Para que la interaccion entre dos microservicios sea reactiva tiene que cumplir el manifiesto con estas 4 premisas:</a:t>
            </a:r>
            <a:endParaRPr>
              <a:solidFill>
                <a:srgbClr val="333333"/>
              </a:solidFill>
              <a:highlight>
                <a:srgbClr val="FCFAFC"/>
              </a:highlight>
            </a:endParaRPr>
          </a:p>
          <a:p>
            <a:pPr indent="-317500" lvl="0" marL="457200" rtl="0" algn="just">
              <a:spcBef>
                <a:spcPts val="1600"/>
              </a:spcBef>
              <a:spcAft>
                <a:spcPts val="0"/>
              </a:spcAft>
              <a:buClr>
                <a:srgbClr val="333333"/>
              </a:buClr>
              <a:buSzPts val="1400"/>
              <a:buChar char="●"/>
            </a:pPr>
            <a:r>
              <a:rPr b="1" lang="en">
                <a:solidFill>
                  <a:srgbClr val="445DE9"/>
                </a:solidFill>
              </a:rPr>
              <a:t>Responsivos: </a:t>
            </a:r>
            <a:r>
              <a:rPr lang="en">
                <a:solidFill>
                  <a:srgbClr val="777777"/>
                </a:solidFill>
              </a:rPr>
              <a:t>El </a:t>
            </a:r>
            <a:r>
              <a:rPr lang="en" u="sng">
                <a:solidFill>
                  <a:srgbClr val="445DE9"/>
                </a:solidFill>
                <a:hlinkClick r:id="rId4"/>
              </a:rPr>
              <a:t>sistema</a:t>
            </a:r>
            <a:r>
              <a:rPr lang="en">
                <a:solidFill>
                  <a:srgbClr val="777777"/>
                </a:solidFill>
              </a:rPr>
              <a:t> responde a tiempo en la medida de lo posible.</a:t>
            </a:r>
            <a:endParaRPr>
              <a:solidFill>
                <a:srgbClr val="777777"/>
              </a:solidFill>
            </a:endParaRPr>
          </a:p>
          <a:p>
            <a:pPr indent="-317500" lvl="0" marL="457200" rtl="0" algn="just">
              <a:spcBef>
                <a:spcPts val="0"/>
              </a:spcBef>
              <a:spcAft>
                <a:spcPts val="0"/>
              </a:spcAft>
              <a:buClr>
                <a:srgbClr val="777777"/>
              </a:buClr>
              <a:buSzPts val="1400"/>
              <a:buFont typeface="Times New Roman"/>
              <a:buChar char="●"/>
            </a:pPr>
            <a:r>
              <a:rPr b="1" lang="en">
                <a:solidFill>
                  <a:srgbClr val="445DE9"/>
                </a:solidFill>
              </a:rPr>
              <a:t>Resilientes: </a:t>
            </a:r>
            <a:r>
              <a:rPr lang="en">
                <a:solidFill>
                  <a:srgbClr val="777777"/>
                </a:solidFill>
              </a:rPr>
              <a:t>El sistema permanece responsivo frente a </a:t>
            </a:r>
            <a:r>
              <a:rPr lang="en" u="sng">
                <a:solidFill>
                  <a:srgbClr val="445DE9"/>
                </a:solidFill>
                <a:hlinkClick r:id="rId5"/>
              </a:rPr>
              <a:t>fallos</a:t>
            </a:r>
            <a:r>
              <a:rPr lang="en">
                <a:solidFill>
                  <a:srgbClr val="777777"/>
                </a:solidFill>
              </a:rPr>
              <a:t>.</a:t>
            </a:r>
            <a:endParaRPr>
              <a:solidFill>
                <a:srgbClr val="777777"/>
              </a:solidFill>
            </a:endParaRPr>
          </a:p>
          <a:p>
            <a:pPr indent="-317500" lvl="0" marL="457200" rtl="0" algn="just">
              <a:spcBef>
                <a:spcPts val="0"/>
              </a:spcBef>
              <a:spcAft>
                <a:spcPts val="0"/>
              </a:spcAft>
              <a:buClr>
                <a:srgbClr val="777777"/>
              </a:buClr>
              <a:buSzPts val="1400"/>
              <a:buFont typeface="Times New Roman"/>
              <a:buChar char="●"/>
            </a:pPr>
            <a:r>
              <a:rPr b="1" lang="en">
                <a:solidFill>
                  <a:srgbClr val="445DE9"/>
                </a:solidFill>
              </a:rPr>
              <a:t>Elásticos: </a:t>
            </a:r>
            <a:r>
              <a:rPr lang="en">
                <a:solidFill>
                  <a:srgbClr val="777777"/>
                </a:solidFill>
              </a:rPr>
              <a:t>El sistema se mantiene responsivo bajo variaciones en la carga de trabajo.</a:t>
            </a:r>
            <a:endParaRPr>
              <a:solidFill>
                <a:srgbClr val="777777"/>
              </a:solidFill>
            </a:endParaRPr>
          </a:p>
          <a:p>
            <a:pPr indent="-317500" lvl="0" marL="457200" rtl="0" algn="just">
              <a:spcBef>
                <a:spcPts val="0"/>
              </a:spcBef>
              <a:spcAft>
                <a:spcPts val="0"/>
              </a:spcAft>
              <a:buClr>
                <a:srgbClr val="777777"/>
              </a:buClr>
              <a:buSzPts val="1400"/>
              <a:buFont typeface="Times New Roman"/>
              <a:buChar char="●"/>
            </a:pPr>
            <a:r>
              <a:rPr b="1" lang="en">
                <a:solidFill>
                  <a:srgbClr val="445DE9"/>
                </a:solidFill>
              </a:rPr>
              <a:t>Orientados a Mensajes: </a:t>
            </a:r>
            <a:r>
              <a:rPr lang="en">
                <a:solidFill>
                  <a:srgbClr val="777777"/>
                </a:solidFill>
              </a:rPr>
              <a:t>Los Sistemas Reactivos confían en el </a:t>
            </a:r>
            <a:r>
              <a:rPr lang="en" u="sng">
                <a:solidFill>
                  <a:srgbClr val="445DE9"/>
                </a:solidFill>
                <a:hlinkClick r:id="rId6"/>
              </a:rPr>
              <a:t>intercambio de mensajes</a:t>
            </a:r>
            <a:r>
              <a:rPr lang="en">
                <a:solidFill>
                  <a:srgbClr val="777777"/>
                </a:solidFill>
              </a:rPr>
              <a:t> </a:t>
            </a:r>
            <a:r>
              <a:rPr lang="en" u="sng">
                <a:solidFill>
                  <a:srgbClr val="445DE9"/>
                </a:solidFill>
                <a:hlinkClick r:id="rId7"/>
              </a:rPr>
              <a:t>asíncrono</a:t>
            </a:r>
            <a:r>
              <a:rPr lang="en">
                <a:solidFill>
                  <a:srgbClr val="777777"/>
                </a:solidFill>
              </a:rPr>
              <a:t> para establecer fronteras entre componentes, lo que asegura bajo acoplamiento, aislamiento y </a:t>
            </a:r>
            <a:r>
              <a:rPr lang="en" u="sng">
                <a:solidFill>
                  <a:srgbClr val="445DE9"/>
                </a:solidFill>
                <a:hlinkClick r:id="rId8"/>
              </a:rPr>
              <a:t>transparencia de ubicación</a:t>
            </a:r>
            <a:r>
              <a:rPr lang="en">
                <a:solidFill>
                  <a:srgbClr val="777777"/>
                </a:solidFill>
              </a:rPr>
              <a:t>. </a:t>
            </a:r>
            <a:endParaRPr>
              <a:solidFill>
                <a:srgbClr val="777777"/>
              </a:solidFill>
            </a:endParaRPr>
          </a:p>
          <a:p>
            <a:pPr indent="0" lvl="0" marL="0" rtl="0" algn="just">
              <a:spcBef>
                <a:spcPts val="1600"/>
              </a:spcBef>
              <a:spcAft>
                <a:spcPts val="0"/>
              </a:spcAft>
              <a:buNone/>
            </a:pPr>
            <a:r>
              <a:rPr lang="en">
                <a:solidFill>
                  <a:srgbClr val="777777"/>
                </a:solidFill>
              </a:rPr>
              <a:t>Si se cumple estas premisas aseguras que tu sistema sea Reactivo.</a:t>
            </a:r>
            <a:endParaRPr>
              <a:solidFill>
                <a:srgbClr val="777777"/>
              </a:solidFill>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457200" rtl="0" algn="just">
              <a:spcBef>
                <a:spcPts val="160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457200" rtl="0" algn="just">
              <a:spcBef>
                <a:spcPts val="1600"/>
              </a:spcBef>
              <a:spcAft>
                <a:spcPts val="1600"/>
              </a:spcAft>
              <a:buNone/>
            </a:pPr>
            <a:r>
              <a:t/>
            </a:r>
            <a:endParaRPr>
              <a:solidFill>
                <a:srgbClr val="222222"/>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RSocket con Spring</a:t>
            </a:r>
            <a:endParaRPr/>
          </a:p>
        </p:txBody>
      </p:sp>
      <p:pic>
        <p:nvPicPr>
          <p:cNvPr id="227" name="Google Shape;227;p33"/>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28" name="Google Shape;228;p33"/>
          <p:cNvSpPr txBox="1"/>
          <p:nvPr/>
        </p:nvSpPr>
        <p:spPr>
          <a:xfrm>
            <a:off x="152400" y="1179550"/>
            <a:ext cx="7824600" cy="362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solidFill>
                <a:srgbClr val="333333"/>
              </a:solidFill>
              <a:highlight>
                <a:srgbClr val="FCFAFC"/>
              </a:highlight>
            </a:endParaRPr>
          </a:p>
          <a:p>
            <a:pPr indent="0" lvl="0" marL="0" rtl="0" algn="just">
              <a:spcBef>
                <a:spcPts val="1600"/>
              </a:spcBef>
              <a:spcAft>
                <a:spcPts val="0"/>
              </a:spcAft>
              <a:buNone/>
            </a:pPr>
            <a:r>
              <a:rPr b="1" lang="en">
                <a:solidFill>
                  <a:srgbClr val="222222"/>
                </a:solidFill>
                <a:highlight>
                  <a:srgbClr val="FFFFFF"/>
                </a:highlight>
              </a:rPr>
              <a:t> </a:t>
            </a:r>
            <a:r>
              <a:rPr lang="en">
                <a:solidFill>
                  <a:srgbClr val="222222"/>
                </a:solidFill>
                <a:highlight>
                  <a:srgbClr val="FFFFFF"/>
                </a:highlight>
              </a:rPr>
              <a:t> RSocket es un binario protocolo para transportar flujo de datos como:</a:t>
            </a:r>
            <a:endParaRPr>
              <a:solidFill>
                <a:srgbClr val="222222"/>
              </a:solidFill>
              <a:highlight>
                <a:srgbClr val="FFFFFF"/>
              </a:highlight>
            </a:endParaRPr>
          </a:p>
          <a:p>
            <a:pPr indent="-317500" lvl="0" marL="457200" rtl="0" algn="just">
              <a:spcBef>
                <a:spcPts val="1600"/>
              </a:spcBef>
              <a:spcAft>
                <a:spcPts val="0"/>
              </a:spcAft>
              <a:buClr>
                <a:srgbClr val="222222"/>
              </a:buClr>
              <a:buSzPts val="1400"/>
              <a:buChar char="●"/>
            </a:pPr>
            <a:r>
              <a:rPr lang="en">
                <a:solidFill>
                  <a:srgbClr val="222222"/>
                </a:solidFill>
                <a:highlight>
                  <a:srgbClr val="FFFFFF"/>
                </a:highlight>
              </a:rPr>
              <a:t>  </a:t>
            </a:r>
            <a:r>
              <a:rPr lang="en">
                <a:solidFill>
                  <a:srgbClr val="222222"/>
                </a:solidFill>
                <a:highlight>
                  <a:srgbClr val="FFFFFF"/>
                </a:highlight>
              </a:rPr>
              <a:t> request / response  (steam 1)</a:t>
            </a:r>
            <a:endParaRPr>
              <a:solidFill>
                <a:srgbClr val="222222"/>
              </a:solidFill>
              <a:highlight>
                <a:srgbClr val="FFFFFF"/>
              </a:highlight>
            </a:endParaRPr>
          </a:p>
          <a:p>
            <a:pPr indent="-317500" lvl="0" marL="457200" rtl="0" algn="just">
              <a:spcBef>
                <a:spcPts val="0"/>
              </a:spcBef>
              <a:spcAft>
                <a:spcPts val="0"/>
              </a:spcAft>
              <a:buClr>
                <a:srgbClr val="222222"/>
              </a:buClr>
              <a:buSzPts val="1400"/>
              <a:buChar char="●"/>
            </a:pPr>
            <a:r>
              <a:rPr lang="en">
                <a:solidFill>
                  <a:srgbClr val="222222"/>
                </a:solidFill>
                <a:highlight>
                  <a:srgbClr val="FFFFFF"/>
                </a:highlight>
              </a:rPr>
              <a:t>   request / steam       (</a:t>
            </a:r>
            <a:r>
              <a:rPr lang="en">
                <a:solidFill>
                  <a:schemeClr val="dk2"/>
                </a:solidFill>
                <a:highlight>
                  <a:srgbClr val="FFFFFF"/>
                </a:highlight>
              </a:rPr>
              <a:t>finite stream of many)</a:t>
            </a:r>
            <a:endParaRPr>
              <a:solidFill>
                <a:schemeClr val="dk2"/>
              </a:solidFill>
              <a:highlight>
                <a:srgbClr val="FFFFFF"/>
              </a:highlight>
            </a:endParaRPr>
          </a:p>
          <a:p>
            <a:pPr indent="-317500" lvl="0" marL="457200" rtl="0" algn="just">
              <a:spcBef>
                <a:spcPts val="0"/>
              </a:spcBef>
              <a:spcAft>
                <a:spcPts val="0"/>
              </a:spcAft>
              <a:buClr>
                <a:schemeClr val="dk2"/>
              </a:buClr>
              <a:buSzPts val="1400"/>
              <a:buChar char="●"/>
            </a:pPr>
            <a:r>
              <a:rPr lang="en">
                <a:solidFill>
                  <a:schemeClr val="dk2"/>
                </a:solidFill>
                <a:highlight>
                  <a:srgbClr val="FFFFFF"/>
                </a:highlight>
              </a:rPr>
              <a:t>   fire and forget         (no response)</a:t>
            </a:r>
            <a:endParaRPr>
              <a:solidFill>
                <a:schemeClr val="dk2"/>
              </a:solidFill>
              <a:highlight>
                <a:srgbClr val="FFFFFF"/>
              </a:highlight>
            </a:endParaRPr>
          </a:p>
          <a:p>
            <a:pPr indent="-317500" lvl="0" marL="457200" rtl="0" algn="just">
              <a:spcBef>
                <a:spcPts val="0"/>
              </a:spcBef>
              <a:spcAft>
                <a:spcPts val="0"/>
              </a:spcAft>
              <a:buClr>
                <a:schemeClr val="dk2"/>
              </a:buClr>
              <a:buSzPts val="1400"/>
              <a:buChar char="●"/>
            </a:pPr>
            <a:r>
              <a:rPr lang="en">
                <a:solidFill>
                  <a:schemeClr val="dk2"/>
                </a:solidFill>
                <a:highlight>
                  <a:srgbClr val="FFFFFF"/>
                </a:highlight>
              </a:rPr>
              <a:t>   channel                  (bi direcctional channel) </a:t>
            </a:r>
            <a:endParaRPr>
              <a:solidFill>
                <a:schemeClr val="dk2"/>
              </a:solidFill>
              <a:highlight>
                <a:srgbClr val="FFFFFF"/>
              </a:highlight>
            </a:endParaRPr>
          </a:p>
          <a:p>
            <a:pPr indent="0" lvl="0" marL="0" rtl="0" algn="just">
              <a:spcBef>
                <a:spcPts val="1600"/>
              </a:spcBef>
              <a:spcAft>
                <a:spcPts val="0"/>
              </a:spcAft>
              <a:buNone/>
            </a:pPr>
            <a:r>
              <a:t/>
            </a:r>
            <a:endParaRPr>
              <a:solidFill>
                <a:schemeClr val="dk2"/>
              </a:solidFill>
              <a:highlight>
                <a:srgbClr val="FFFFFF"/>
              </a:highlight>
            </a:endParaRPr>
          </a:p>
          <a:p>
            <a:pPr indent="0" lvl="0" marL="0" rtl="0" algn="just">
              <a:spcBef>
                <a:spcPts val="1600"/>
              </a:spcBef>
              <a:spcAft>
                <a:spcPts val="0"/>
              </a:spcAft>
              <a:buNone/>
            </a:pPr>
            <a:r>
              <a:t/>
            </a:r>
            <a:endParaRPr>
              <a:solidFill>
                <a:schemeClr val="dk2"/>
              </a:solidFill>
              <a:highlight>
                <a:srgbClr val="FFFFFF"/>
              </a:highlight>
            </a:endParaRPr>
          </a:p>
          <a:p>
            <a:pPr indent="0" lvl="0" marL="0" rtl="0" algn="just">
              <a:spcBef>
                <a:spcPts val="1600"/>
              </a:spcBef>
              <a:spcAft>
                <a:spcPts val="0"/>
              </a:spcAft>
              <a:buNone/>
            </a:pPr>
            <a:r>
              <a:rPr lang="en">
                <a:solidFill>
                  <a:schemeClr val="dk2"/>
                </a:solidFill>
                <a:highlight>
                  <a:srgbClr val="FFFFFF"/>
                </a:highlight>
              </a:rPr>
              <a:t>Fuente: </a:t>
            </a:r>
            <a:r>
              <a:rPr lang="en" sz="1100" u="sng">
                <a:solidFill>
                  <a:schemeClr val="hlink"/>
                </a:solidFill>
                <a:hlinkClick r:id="rId4"/>
              </a:rPr>
              <a:t>https://www.baeldung.com/spring-boot-rsocket</a:t>
            </a:r>
            <a:endParaRPr>
              <a:solidFill>
                <a:schemeClr val="dk2"/>
              </a:solidFill>
              <a:highlight>
                <a:srgbClr val="FFFFFF"/>
              </a:highlight>
            </a:endParaRPr>
          </a:p>
          <a:p>
            <a:pPr indent="0" lvl="0" marL="0" rtl="0" algn="just">
              <a:spcBef>
                <a:spcPts val="1600"/>
              </a:spcBef>
              <a:spcAft>
                <a:spcPts val="0"/>
              </a:spcAft>
              <a:buNone/>
            </a:pPr>
            <a:r>
              <a:t/>
            </a:r>
            <a:endParaRPr sz="1600">
              <a:solidFill>
                <a:schemeClr val="dk2"/>
              </a:solidFill>
              <a:highlight>
                <a:srgbClr val="FFFFFF"/>
              </a:highlight>
              <a:latin typeface="Georgia"/>
              <a:ea typeface="Georgia"/>
              <a:cs typeface="Georgia"/>
              <a:sym typeface="Georgia"/>
            </a:endParaRPr>
          </a:p>
          <a:p>
            <a:pPr indent="0" lvl="0" marL="457200" rtl="0" algn="just">
              <a:spcBef>
                <a:spcPts val="1600"/>
              </a:spcBef>
              <a:spcAft>
                <a:spcPts val="1600"/>
              </a:spcAft>
              <a:buNone/>
            </a:pPr>
            <a:r>
              <a:t/>
            </a:r>
            <a:endParaRPr>
              <a:solidFill>
                <a:srgbClr val="22222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4"/>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34" name="Google Shape;234;p34"/>
          <p:cNvSpPr txBox="1"/>
          <p:nvPr/>
        </p:nvSpPr>
        <p:spPr>
          <a:xfrm>
            <a:off x="152400" y="1614525"/>
            <a:ext cx="8867700" cy="31926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222222"/>
              </a:buClr>
              <a:buSzPts val="1400"/>
              <a:buChar char="●"/>
            </a:pPr>
            <a:r>
              <a:rPr lang="en">
                <a:solidFill>
                  <a:srgbClr val="222222"/>
                </a:solidFill>
              </a:rPr>
              <a:t>El nombre de dicho framework es </a:t>
            </a:r>
            <a:r>
              <a:rPr b="1" lang="en">
                <a:solidFill>
                  <a:srgbClr val="222222"/>
                </a:solidFill>
              </a:rPr>
              <a:t>Quarkus</a:t>
            </a:r>
            <a:r>
              <a:rPr lang="en">
                <a:solidFill>
                  <a:srgbClr val="222222"/>
                </a:solidFill>
              </a:rPr>
              <a:t>, que llega junto con </a:t>
            </a:r>
            <a:r>
              <a:rPr b="1" lang="en">
                <a:solidFill>
                  <a:srgbClr val="222222"/>
                </a:solidFill>
              </a:rPr>
              <a:t>Supersonic Subatomic Java</a:t>
            </a:r>
            <a:r>
              <a:rPr lang="en">
                <a:solidFill>
                  <a:srgbClr val="222222"/>
                </a:solidFill>
              </a:rPr>
              <a:t>. </a:t>
            </a:r>
            <a:r>
              <a:rPr lang="en" u="sng">
                <a:solidFill>
                  <a:schemeClr val="hlink"/>
                </a:solidFill>
                <a:hlinkClick r:id="rId4"/>
              </a:rPr>
              <a:t>Quarkus es un framework</a:t>
            </a:r>
            <a:r>
              <a:rPr lang="en">
                <a:solidFill>
                  <a:srgbClr val="222222"/>
                </a:solidFill>
              </a:rPr>
              <a:t> nativo de Java para Kubernetes diseñado para GraalVM y HotSpot, creado a partir de las mejores librerías y estándares Java del mercado.</a:t>
            </a:r>
            <a:endParaRPr>
              <a:solidFill>
                <a:srgbClr val="222222"/>
              </a:solidFill>
            </a:endParaRPr>
          </a:p>
          <a:p>
            <a:pPr indent="0" lvl="0" marL="0" rtl="0" algn="l">
              <a:lnSpc>
                <a:spcPct val="115000"/>
              </a:lnSpc>
              <a:spcBef>
                <a:spcPts val="1600"/>
              </a:spcBef>
              <a:spcAft>
                <a:spcPts val="0"/>
              </a:spcAft>
              <a:buNone/>
            </a:pPr>
            <a:r>
              <a:rPr lang="en" sz="1100">
                <a:solidFill>
                  <a:srgbClr val="222222"/>
                </a:solidFill>
                <a:latin typeface="Roboto"/>
                <a:ea typeface="Roboto"/>
                <a:cs typeface="Roboto"/>
                <a:sym typeface="Roboto"/>
              </a:rPr>
              <a:t>             </a:t>
            </a:r>
            <a:r>
              <a:rPr lang="en">
                <a:solidFill>
                  <a:srgbClr val="222222"/>
                </a:solidFill>
              </a:rPr>
              <a:t>Entre</a:t>
            </a:r>
            <a:r>
              <a:rPr b="1" lang="en">
                <a:solidFill>
                  <a:srgbClr val="222222"/>
                </a:solidFill>
              </a:rPr>
              <a:t> las cualidades</a:t>
            </a:r>
            <a:r>
              <a:rPr lang="en">
                <a:solidFill>
                  <a:srgbClr val="222222"/>
                </a:solidFill>
              </a:rPr>
              <a:t> que ofrece Quarkus (pruebas basadas en plataformas con Red Hat):</a:t>
            </a:r>
            <a:endParaRPr>
              <a:solidFill>
                <a:srgbClr val="222222"/>
              </a:solidFill>
            </a:endParaRPr>
          </a:p>
          <a:p>
            <a:pPr indent="-317500" lvl="0" marL="457200" rtl="0" algn="l">
              <a:lnSpc>
                <a:spcPct val="115000"/>
              </a:lnSpc>
              <a:spcBef>
                <a:spcPts val="1200"/>
              </a:spcBef>
              <a:spcAft>
                <a:spcPts val="0"/>
              </a:spcAft>
              <a:buClr>
                <a:srgbClr val="222222"/>
              </a:buClr>
              <a:buSzPts val="1400"/>
              <a:buFont typeface="Roboto"/>
              <a:buChar char="●"/>
            </a:pPr>
            <a:r>
              <a:rPr b="1" lang="en">
                <a:solidFill>
                  <a:srgbClr val="222222"/>
                </a:solidFill>
              </a:rPr>
              <a:t>Arranque rápido</a:t>
            </a:r>
            <a:r>
              <a:rPr lang="en">
                <a:solidFill>
                  <a:srgbClr val="222222"/>
                </a:solidFill>
              </a:rPr>
              <a:t>, en algunas decenas de milisegundos, que permite el escalado automático de microservicios en contenedores y Kubernetes, así como la ejecución inmediata de FaaS.</a:t>
            </a:r>
            <a:endParaRPr>
              <a:solidFill>
                <a:srgbClr val="222222"/>
              </a:solidFill>
            </a:endParaRPr>
          </a:p>
          <a:p>
            <a:pPr indent="-317500" lvl="0" marL="457200" rtl="0" algn="l">
              <a:lnSpc>
                <a:spcPct val="115000"/>
              </a:lnSpc>
              <a:spcBef>
                <a:spcPts val="0"/>
              </a:spcBef>
              <a:spcAft>
                <a:spcPts val="0"/>
              </a:spcAft>
              <a:buClr>
                <a:srgbClr val="222222"/>
              </a:buClr>
              <a:buSzPts val="1400"/>
              <a:buFont typeface="Roboto"/>
              <a:buChar char="●"/>
            </a:pPr>
            <a:r>
              <a:rPr lang="en">
                <a:solidFill>
                  <a:srgbClr val="222222"/>
                </a:solidFill>
              </a:rPr>
              <a:t>La</a:t>
            </a:r>
            <a:r>
              <a:rPr b="1" lang="en">
                <a:solidFill>
                  <a:srgbClr val="222222"/>
                </a:solidFill>
              </a:rPr>
              <a:t> utilización mínima de memoria</a:t>
            </a:r>
            <a:r>
              <a:rPr lang="en">
                <a:solidFill>
                  <a:srgbClr val="222222"/>
                </a:solidFill>
              </a:rPr>
              <a:t> ayuda a optimizar la densidad de contenedores en           despliegues de arquitectura de microservicios que quieren múltiples contenedores.</a:t>
            </a:r>
            <a:endParaRPr>
              <a:solidFill>
                <a:srgbClr val="222222"/>
              </a:solidFill>
            </a:endParaRPr>
          </a:p>
          <a:p>
            <a:pPr indent="-317500" lvl="0" marL="457200" rtl="0" algn="l">
              <a:lnSpc>
                <a:spcPct val="115000"/>
              </a:lnSpc>
              <a:spcBef>
                <a:spcPts val="0"/>
              </a:spcBef>
              <a:spcAft>
                <a:spcPts val="0"/>
              </a:spcAft>
              <a:buClr>
                <a:srgbClr val="222222"/>
              </a:buClr>
              <a:buSzPts val="1400"/>
              <a:buFont typeface="Roboto"/>
              <a:buChar char="●"/>
            </a:pPr>
            <a:r>
              <a:rPr b="1" lang="en">
                <a:solidFill>
                  <a:srgbClr val="222222"/>
                </a:solidFill>
              </a:rPr>
              <a:t>Menor tamaño de aplicación de del contendores</a:t>
            </a:r>
            <a:r>
              <a:rPr lang="en">
                <a:solidFill>
                  <a:srgbClr val="222222"/>
                </a:solidFill>
              </a:rPr>
              <a:t>.</a:t>
            </a:r>
            <a:endParaRPr>
              <a:solidFill>
                <a:srgbClr val="222222"/>
              </a:solidFill>
            </a:endParaRPr>
          </a:p>
          <a:p>
            <a:pPr indent="0" lvl="0" marL="457200" rtl="0" algn="just">
              <a:spcBef>
                <a:spcPts val="1200"/>
              </a:spcBef>
              <a:spcAft>
                <a:spcPts val="1600"/>
              </a:spcAft>
              <a:buNone/>
            </a:pPr>
            <a:r>
              <a:t/>
            </a:r>
            <a:endParaRPr sz="1350">
              <a:solidFill>
                <a:srgbClr val="222222"/>
              </a:solidFill>
              <a:latin typeface="Roboto"/>
              <a:ea typeface="Roboto"/>
              <a:cs typeface="Roboto"/>
              <a:sym typeface="Roboto"/>
            </a:endParaRPr>
          </a:p>
        </p:txBody>
      </p:sp>
      <p:pic>
        <p:nvPicPr>
          <p:cNvPr id="235" name="Google Shape;235;p34"/>
          <p:cNvPicPr preferRelativeResize="0"/>
          <p:nvPr/>
        </p:nvPicPr>
        <p:blipFill>
          <a:blip r:embed="rId5">
            <a:alphaModFix/>
          </a:blip>
          <a:stretch>
            <a:fillRect/>
          </a:stretch>
        </p:blipFill>
        <p:spPr>
          <a:xfrm>
            <a:off x="0" y="0"/>
            <a:ext cx="4294100" cy="163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5"/>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41" name="Google Shape;241;p35"/>
          <p:cNvSpPr txBox="1"/>
          <p:nvPr/>
        </p:nvSpPr>
        <p:spPr>
          <a:xfrm>
            <a:off x="152400" y="1614525"/>
            <a:ext cx="8867700" cy="3192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222222"/>
              </a:buClr>
              <a:buSzPts val="1400"/>
              <a:buFont typeface="Roboto"/>
              <a:buChar char="●"/>
            </a:pPr>
            <a:r>
              <a:rPr lang="en">
                <a:solidFill>
                  <a:srgbClr val="222222"/>
                </a:solidFill>
              </a:rPr>
              <a:t>Dota de un modelo </a:t>
            </a:r>
            <a:r>
              <a:rPr b="1" lang="en">
                <a:solidFill>
                  <a:srgbClr val="222222"/>
                </a:solidFill>
              </a:rPr>
              <a:t>reactivo e imperativo</a:t>
            </a:r>
            <a:r>
              <a:rPr lang="en">
                <a:solidFill>
                  <a:srgbClr val="222222"/>
                </a:solidFill>
              </a:rPr>
              <a:t> unificado para que los desarrolladores Java se sientan familiarizados.</a:t>
            </a:r>
            <a:endParaRPr>
              <a:solidFill>
                <a:srgbClr val="222222"/>
              </a:solidFill>
            </a:endParaRPr>
          </a:p>
          <a:p>
            <a:pPr indent="-317500" lvl="0" marL="457200" rtl="0" algn="l">
              <a:lnSpc>
                <a:spcPct val="115000"/>
              </a:lnSpc>
              <a:spcBef>
                <a:spcPts val="0"/>
              </a:spcBef>
              <a:spcAft>
                <a:spcPts val="0"/>
              </a:spcAft>
              <a:buClr>
                <a:srgbClr val="222222"/>
              </a:buClr>
              <a:buSzPts val="1400"/>
              <a:buFont typeface="Roboto"/>
              <a:buChar char="●"/>
            </a:pPr>
            <a:r>
              <a:rPr lang="en">
                <a:solidFill>
                  <a:srgbClr val="222222"/>
                </a:solidFill>
              </a:rPr>
              <a:t>Los desarrolladores podrán disfrutar de </a:t>
            </a:r>
            <a:r>
              <a:rPr b="1" lang="en">
                <a:solidFill>
                  <a:srgbClr val="222222"/>
                </a:solidFill>
              </a:rPr>
              <a:t>configuración unificada</a:t>
            </a:r>
            <a:r>
              <a:rPr lang="en">
                <a:solidFill>
                  <a:srgbClr val="222222"/>
                </a:solidFill>
              </a:rPr>
              <a:t> en un solo fichero de propiedades, cero configuraciones, recarga en directo en un abrir y cerrar de ojos, código simplificado para el 80% de los usos comunes y flexible para el 20%, sin generación de ejecutables nativos molestos.</a:t>
            </a:r>
            <a:endParaRPr>
              <a:solidFill>
                <a:srgbClr val="222222"/>
              </a:solidFill>
            </a:endParaRPr>
          </a:p>
          <a:p>
            <a:pPr indent="-317500" lvl="0" marL="457200" rtl="0" algn="l">
              <a:lnSpc>
                <a:spcPct val="115000"/>
              </a:lnSpc>
              <a:spcBef>
                <a:spcPts val="0"/>
              </a:spcBef>
              <a:spcAft>
                <a:spcPts val="0"/>
              </a:spcAft>
              <a:buClr>
                <a:srgbClr val="222222"/>
              </a:buClr>
              <a:buSzPts val="1400"/>
              <a:buFont typeface="Roboto"/>
              <a:buChar char="●"/>
            </a:pPr>
            <a:r>
              <a:rPr lang="en">
                <a:solidFill>
                  <a:srgbClr val="222222"/>
                </a:solidFill>
              </a:rPr>
              <a:t>Contarás con las </a:t>
            </a:r>
            <a:r>
              <a:rPr b="1" lang="en">
                <a:solidFill>
                  <a:srgbClr val="222222"/>
                </a:solidFill>
              </a:rPr>
              <a:t>mejores bibliotecas y estándares</a:t>
            </a:r>
            <a:r>
              <a:rPr lang="en">
                <a:solidFill>
                  <a:srgbClr val="222222"/>
                </a:solidFill>
              </a:rPr>
              <a:t>.</a:t>
            </a:r>
            <a:endParaRPr>
              <a:solidFill>
                <a:srgbClr val="222222"/>
              </a:solidFill>
            </a:endParaRPr>
          </a:p>
          <a:p>
            <a:pPr indent="-317500" lvl="0" marL="457200" rtl="0" algn="l">
              <a:lnSpc>
                <a:spcPct val="115000"/>
              </a:lnSpc>
              <a:spcBef>
                <a:spcPts val="0"/>
              </a:spcBef>
              <a:spcAft>
                <a:spcPts val="0"/>
              </a:spcAft>
              <a:buClr>
                <a:srgbClr val="222222"/>
              </a:buClr>
              <a:buSzPts val="1400"/>
              <a:buFont typeface="Roboto"/>
              <a:buChar char="●"/>
            </a:pPr>
            <a:r>
              <a:rPr b="1" lang="en">
                <a:solidFill>
                  <a:srgbClr val="222222"/>
                </a:solidFill>
              </a:rPr>
              <a:t>Soluciones eficaces</a:t>
            </a:r>
            <a:r>
              <a:rPr lang="en">
                <a:solidFill>
                  <a:srgbClr val="222222"/>
                </a:solidFill>
              </a:rPr>
              <a:t> para ejecutar Java en microservicios, serverless, nube, contenedores, Kubernetes, FaaS, etc.</a:t>
            </a:r>
            <a:endParaRPr>
              <a:solidFill>
                <a:srgbClr val="222222"/>
              </a:solidFill>
            </a:endParaRPr>
          </a:p>
          <a:p>
            <a:pPr indent="0" lvl="0" marL="457200" rtl="0" algn="l">
              <a:lnSpc>
                <a:spcPct val="115000"/>
              </a:lnSpc>
              <a:spcBef>
                <a:spcPts val="1200"/>
              </a:spcBef>
              <a:spcAft>
                <a:spcPts val="0"/>
              </a:spcAft>
              <a:buNone/>
            </a:pPr>
            <a:r>
              <a:t/>
            </a:r>
            <a:endParaRPr>
              <a:solidFill>
                <a:srgbClr val="222222"/>
              </a:solidFill>
            </a:endParaRPr>
          </a:p>
          <a:p>
            <a:pPr indent="0" lvl="0" marL="457200" rtl="0" algn="just">
              <a:spcBef>
                <a:spcPts val="1200"/>
              </a:spcBef>
              <a:spcAft>
                <a:spcPts val="1600"/>
              </a:spcAft>
              <a:buNone/>
            </a:pPr>
            <a:r>
              <a:t/>
            </a:r>
            <a:endParaRPr sz="1350">
              <a:solidFill>
                <a:srgbClr val="222222"/>
              </a:solidFill>
              <a:latin typeface="Roboto"/>
              <a:ea typeface="Roboto"/>
              <a:cs typeface="Roboto"/>
              <a:sym typeface="Roboto"/>
            </a:endParaRPr>
          </a:p>
        </p:txBody>
      </p:sp>
      <p:pic>
        <p:nvPicPr>
          <p:cNvPr id="242" name="Google Shape;242;p35"/>
          <p:cNvPicPr preferRelativeResize="0"/>
          <p:nvPr/>
        </p:nvPicPr>
        <p:blipFill>
          <a:blip r:embed="rId4">
            <a:alphaModFix/>
          </a:blip>
          <a:stretch>
            <a:fillRect/>
          </a:stretch>
        </p:blipFill>
        <p:spPr>
          <a:xfrm>
            <a:off x="0" y="0"/>
            <a:ext cx="4294100" cy="163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6"/>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48" name="Google Shape;248;p36"/>
          <p:cNvSpPr txBox="1"/>
          <p:nvPr/>
        </p:nvSpPr>
        <p:spPr>
          <a:xfrm>
            <a:off x="152400" y="1614525"/>
            <a:ext cx="8867700" cy="319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450">
                <a:solidFill>
                  <a:srgbClr val="333333"/>
                </a:solidFill>
                <a:highlight>
                  <a:srgbClr val="FFFFFF"/>
                </a:highlight>
                <a:latin typeface="Roboto"/>
                <a:ea typeface="Roboto"/>
                <a:cs typeface="Roboto"/>
                <a:sym typeface="Roboto"/>
              </a:rPr>
              <a:t>La Fundación Eclipse cree que en el sector de los entornos de desarrollo aún hay sitio para la innovación, y lo quieren demostrar con el que han calificado como su IDE de nueva generación. Se trata de </a:t>
            </a:r>
            <a:r>
              <a:rPr lang="en" sz="1450" u="sng">
                <a:solidFill>
                  <a:srgbClr val="A63C7C"/>
                </a:solidFill>
                <a:highlight>
                  <a:srgbClr val="FFFFFF"/>
                </a:highlight>
                <a:latin typeface="Roboto"/>
                <a:ea typeface="Roboto"/>
                <a:cs typeface="Roboto"/>
                <a:sym typeface="Roboto"/>
                <a:hlinkClick r:id="rId4"/>
              </a:rPr>
              <a:t>Eclipse Che</a:t>
            </a:r>
            <a:r>
              <a:rPr lang="en" sz="1450">
                <a:solidFill>
                  <a:srgbClr val="333333"/>
                </a:solidFill>
                <a:highlight>
                  <a:srgbClr val="FFFFFF"/>
                </a:highlight>
                <a:latin typeface="Roboto"/>
                <a:ea typeface="Roboto"/>
                <a:cs typeface="Roboto"/>
                <a:sym typeface="Roboto"/>
              </a:rPr>
              <a:t>, una herramienta multiplataforma que </a:t>
            </a:r>
            <a:r>
              <a:rPr b="1" lang="en" sz="1450">
                <a:solidFill>
                  <a:srgbClr val="333333"/>
                </a:solidFill>
                <a:highlight>
                  <a:srgbClr val="FFFFFF"/>
                </a:highlight>
                <a:latin typeface="Roboto"/>
                <a:ea typeface="Roboto"/>
                <a:cs typeface="Roboto"/>
                <a:sym typeface="Roboto"/>
              </a:rPr>
              <a:t>se basa en la nube</a:t>
            </a:r>
            <a:r>
              <a:rPr lang="en" sz="1450">
                <a:solidFill>
                  <a:srgbClr val="333333"/>
                </a:solidFill>
                <a:highlight>
                  <a:srgbClr val="FFFFFF"/>
                </a:highlight>
                <a:latin typeface="Roboto"/>
                <a:ea typeface="Roboto"/>
                <a:cs typeface="Roboto"/>
                <a:sym typeface="Roboto"/>
              </a:rPr>
              <a:t> para que los desarrolladores puedan trabajar de manera local o remota.</a:t>
            </a:r>
            <a:endParaRPr>
              <a:solidFill>
                <a:srgbClr val="222222"/>
              </a:solidFill>
            </a:endParaRPr>
          </a:p>
          <a:p>
            <a:pPr indent="0" lvl="0" marL="457200" rtl="0" algn="just">
              <a:spcBef>
                <a:spcPts val="1200"/>
              </a:spcBef>
              <a:spcAft>
                <a:spcPts val="1600"/>
              </a:spcAft>
              <a:buNone/>
            </a:pPr>
            <a:r>
              <a:t/>
            </a:r>
            <a:endParaRPr sz="1350">
              <a:solidFill>
                <a:srgbClr val="222222"/>
              </a:solidFill>
              <a:latin typeface="Roboto"/>
              <a:ea typeface="Roboto"/>
              <a:cs typeface="Roboto"/>
              <a:sym typeface="Roboto"/>
            </a:endParaRPr>
          </a:p>
        </p:txBody>
      </p:sp>
      <p:pic>
        <p:nvPicPr>
          <p:cNvPr id="249" name="Google Shape;249;p36"/>
          <p:cNvPicPr preferRelativeResize="0"/>
          <p:nvPr/>
        </p:nvPicPr>
        <p:blipFill>
          <a:blip r:embed="rId5">
            <a:alphaModFix/>
          </a:blip>
          <a:stretch>
            <a:fillRect/>
          </a:stretch>
        </p:blipFill>
        <p:spPr>
          <a:xfrm>
            <a:off x="0" y="0"/>
            <a:ext cx="4191000" cy="171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37"/>
          <p:cNvPicPr preferRelativeResize="0"/>
          <p:nvPr/>
        </p:nvPicPr>
        <p:blipFill>
          <a:blip r:embed="rId3">
            <a:alphaModFix/>
          </a:blip>
          <a:stretch>
            <a:fillRect/>
          </a:stretch>
        </p:blipFill>
        <p:spPr>
          <a:xfrm>
            <a:off x="7063925" y="3170653"/>
            <a:ext cx="2080075" cy="1972850"/>
          </a:xfrm>
          <a:prstGeom prst="rect">
            <a:avLst/>
          </a:prstGeom>
          <a:noFill/>
          <a:ln>
            <a:noFill/>
          </a:ln>
        </p:spPr>
      </p:pic>
      <p:pic>
        <p:nvPicPr>
          <p:cNvPr id="255" name="Google Shape;255;p37"/>
          <p:cNvPicPr preferRelativeResize="0"/>
          <p:nvPr/>
        </p:nvPicPr>
        <p:blipFill>
          <a:blip r:embed="rId4">
            <a:alphaModFix/>
          </a:blip>
          <a:stretch>
            <a:fillRect/>
          </a:stretch>
        </p:blipFill>
        <p:spPr>
          <a:xfrm>
            <a:off x="0" y="0"/>
            <a:ext cx="4191000" cy="1714500"/>
          </a:xfrm>
          <a:prstGeom prst="rect">
            <a:avLst/>
          </a:prstGeom>
          <a:noFill/>
          <a:ln>
            <a:noFill/>
          </a:ln>
        </p:spPr>
      </p:pic>
      <p:pic>
        <p:nvPicPr>
          <p:cNvPr id="256" name="Google Shape;256;p37"/>
          <p:cNvPicPr preferRelativeResize="0"/>
          <p:nvPr/>
        </p:nvPicPr>
        <p:blipFill>
          <a:blip r:embed="rId5">
            <a:alphaModFix/>
          </a:blip>
          <a:stretch>
            <a:fillRect/>
          </a:stretch>
        </p:blipFill>
        <p:spPr>
          <a:xfrm>
            <a:off x="0" y="1534150"/>
            <a:ext cx="6633301" cy="312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8"/>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62" name="Google Shape;262;p38"/>
          <p:cNvSpPr txBox="1"/>
          <p:nvPr/>
        </p:nvSpPr>
        <p:spPr>
          <a:xfrm>
            <a:off x="152400" y="1614525"/>
            <a:ext cx="8867700" cy="31926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1600"/>
              </a:spcAft>
              <a:buNone/>
            </a:pPr>
            <a:r>
              <a:t/>
            </a:r>
            <a:endParaRPr sz="1350">
              <a:solidFill>
                <a:srgbClr val="222222"/>
              </a:solidFill>
              <a:latin typeface="Roboto"/>
              <a:ea typeface="Roboto"/>
              <a:cs typeface="Roboto"/>
              <a:sym typeface="Roboto"/>
            </a:endParaRPr>
          </a:p>
        </p:txBody>
      </p:sp>
      <p:pic>
        <p:nvPicPr>
          <p:cNvPr id="263" name="Google Shape;263;p38"/>
          <p:cNvPicPr preferRelativeResize="0"/>
          <p:nvPr/>
        </p:nvPicPr>
        <p:blipFill>
          <a:blip r:embed="rId4">
            <a:alphaModFix/>
          </a:blip>
          <a:stretch>
            <a:fillRect/>
          </a:stretch>
        </p:blipFill>
        <p:spPr>
          <a:xfrm>
            <a:off x="0" y="0"/>
            <a:ext cx="4191000" cy="1714500"/>
          </a:xfrm>
          <a:prstGeom prst="rect">
            <a:avLst/>
          </a:prstGeom>
          <a:noFill/>
          <a:ln>
            <a:noFill/>
          </a:ln>
        </p:spPr>
      </p:pic>
      <p:pic>
        <p:nvPicPr>
          <p:cNvPr id="264" name="Google Shape;264;p38"/>
          <p:cNvPicPr preferRelativeResize="0"/>
          <p:nvPr/>
        </p:nvPicPr>
        <p:blipFill>
          <a:blip r:embed="rId5">
            <a:alphaModFix/>
          </a:blip>
          <a:stretch>
            <a:fillRect/>
          </a:stretch>
        </p:blipFill>
        <p:spPr>
          <a:xfrm>
            <a:off x="0" y="1714500"/>
            <a:ext cx="7080834" cy="319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9"/>
          <p:cNvPicPr preferRelativeResize="0"/>
          <p:nvPr/>
        </p:nvPicPr>
        <p:blipFill>
          <a:blip r:embed="rId3">
            <a:alphaModFix/>
          </a:blip>
          <a:stretch>
            <a:fillRect/>
          </a:stretch>
        </p:blipFill>
        <p:spPr>
          <a:xfrm>
            <a:off x="7063925" y="3170653"/>
            <a:ext cx="2080075" cy="1972850"/>
          </a:xfrm>
          <a:prstGeom prst="rect">
            <a:avLst/>
          </a:prstGeom>
          <a:noFill/>
          <a:ln>
            <a:noFill/>
          </a:ln>
        </p:spPr>
      </p:pic>
      <p:pic>
        <p:nvPicPr>
          <p:cNvPr id="270" name="Google Shape;270;p39"/>
          <p:cNvPicPr preferRelativeResize="0"/>
          <p:nvPr/>
        </p:nvPicPr>
        <p:blipFill>
          <a:blip r:embed="rId4">
            <a:alphaModFix/>
          </a:blip>
          <a:stretch>
            <a:fillRect/>
          </a:stretch>
        </p:blipFill>
        <p:spPr>
          <a:xfrm>
            <a:off x="0" y="0"/>
            <a:ext cx="4191000" cy="1714500"/>
          </a:xfrm>
          <a:prstGeom prst="rect">
            <a:avLst/>
          </a:prstGeom>
          <a:noFill/>
          <a:ln>
            <a:noFill/>
          </a:ln>
        </p:spPr>
      </p:pic>
      <p:pic>
        <p:nvPicPr>
          <p:cNvPr id="271" name="Google Shape;271;p39"/>
          <p:cNvPicPr preferRelativeResize="0"/>
          <p:nvPr/>
        </p:nvPicPr>
        <p:blipFill>
          <a:blip r:embed="rId5">
            <a:alphaModFix/>
          </a:blip>
          <a:stretch>
            <a:fillRect/>
          </a:stretch>
        </p:blipFill>
        <p:spPr>
          <a:xfrm>
            <a:off x="0" y="1543650"/>
            <a:ext cx="7240076" cy="3325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40"/>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77" name="Google Shape;277;p40"/>
          <p:cNvSpPr txBox="1"/>
          <p:nvPr/>
        </p:nvSpPr>
        <p:spPr>
          <a:xfrm>
            <a:off x="152400" y="1614525"/>
            <a:ext cx="8867700" cy="319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a:solidFill>
                <a:srgbClr val="222222"/>
              </a:solidFill>
            </a:endParaRPr>
          </a:p>
          <a:p>
            <a:pPr indent="0" lvl="0" marL="457200" rtl="0" algn="just">
              <a:spcBef>
                <a:spcPts val="1200"/>
              </a:spcBef>
              <a:spcAft>
                <a:spcPts val="1600"/>
              </a:spcAft>
              <a:buNone/>
            </a:pPr>
            <a:r>
              <a:t/>
            </a:r>
            <a:endParaRPr sz="1350">
              <a:solidFill>
                <a:srgbClr val="222222"/>
              </a:solidFill>
              <a:latin typeface="Roboto"/>
              <a:ea typeface="Roboto"/>
              <a:cs typeface="Roboto"/>
              <a:sym typeface="Roboto"/>
            </a:endParaRPr>
          </a:p>
        </p:txBody>
      </p:sp>
      <p:pic>
        <p:nvPicPr>
          <p:cNvPr id="278" name="Google Shape;278;p40"/>
          <p:cNvPicPr preferRelativeResize="0"/>
          <p:nvPr/>
        </p:nvPicPr>
        <p:blipFill>
          <a:blip r:embed="rId4">
            <a:alphaModFix/>
          </a:blip>
          <a:stretch>
            <a:fillRect/>
          </a:stretch>
        </p:blipFill>
        <p:spPr>
          <a:xfrm>
            <a:off x="546300" y="2443275"/>
            <a:ext cx="3223025" cy="1123725"/>
          </a:xfrm>
          <a:prstGeom prst="rect">
            <a:avLst/>
          </a:prstGeom>
          <a:noFill/>
          <a:ln>
            <a:noFill/>
          </a:ln>
        </p:spPr>
      </p:pic>
      <p:sp>
        <p:nvSpPr>
          <p:cNvPr id="279" name="Google Shape;279;p40"/>
          <p:cNvSpPr txBox="1"/>
          <p:nvPr/>
        </p:nvSpPr>
        <p:spPr>
          <a:xfrm>
            <a:off x="0" y="887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Open JDK y sus amigos</a:t>
            </a:r>
            <a:endParaRPr/>
          </a:p>
        </p:txBody>
      </p:sp>
      <p:pic>
        <p:nvPicPr>
          <p:cNvPr id="280" name="Google Shape;280;p40"/>
          <p:cNvPicPr preferRelativeResize="0"/>
          <p:nvPr/>
        </p:nvPicPr>
        <p:blipFill>
          <a:blip r:embed="rId5">
            <a:alphaModFix/>
          </a:blip>
          <a:stretch>
            <a:fillRect/>
          </a:stretch>
        </p:blipFill>
        <p:spPr>
          <a:xfrm>
            <a:off x="2787875" y="861800"/>
            <a:ext cx="3314700" cy="1257300"/>
          </a:xfrm>
          <a:prstGeom prst="rect">
            <a:avLst/>
          </a:prstGeom>
          <a:noFill/>
          <a:ln>
            <a:noFill/>
          </a:ln>
        </p:spPr>
      </p:pic>
      <p:pic>
        <p:nvPicPr>
          <p:cNvPr id="281" name="Google Shape;281;p40"/>
          <p:cNvPicPr preferRelativeResize="0"/>
          <p:nvPr/>
        </p:nvPicPr>
        <p:blipFill>
          <a:blip r:embed="rId6">
            <a:alphaModFix/>
          </a:blip>
          <a:stretch>
            <a:fillRect/>
          </a:stretch>
        </p:blipFill>
        <p:spPr>
          <a:xfrm>
            <a:off x="4520950" y="2026575"/>
            <a:ext cx="2902150" cy="2086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1"/>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287" name="Google Shape;287;p41"/>
          <p:cNvSpPr txBox="1"/>
          <p:nvPr/>
        </p:nvSpPr>
        <p:spPr>
          <a:xfrm>
            <a:off x="95350" y="787400"/>
            <a:ext cx="8867700" cy="31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600">
                <a:solidFill>
                  <a:schemeClr val="dk1"/>
                </a:solidFill>
                <a:latin typeface="Raleway"/>
                <a:ea typeface="Raleway"/>
                <a:cs typeface="Raleway"/>
                <a:sym typeface="Raleway"/>
              </a:rPr>
              <a:t>   </a:t>
            </a:r>
            <a:r>
              <a:rPr b="1" lang="en" sz="3600">
                <a:solidFill>
                  <a:schemeClr val="dk1"/>
                </a:solidFill>
                <a:latin typeface="Raleway"/>
                <a:ea typeface="Raleway"/>
                <a:cs typeface="Raleway"/>
                <a:sym typeface="Raleway"/>
              </a:rPr>
              <a:t>Muchas Gracias!!!</a:t>
            </a:r>
            <a:endParaRPr>
              <a:solidFill>
                <a:srgbClr val="222222"/>
              </a:solidFill>
            </a:endParaRPr>
          </a:p>
          <a:p>
            <a:pPr indent="0" lvl="0" marL="457200" rtl="0" algn="just">
              <a:spcBef>
                <a:spcPts val="1600"/>
              </a:spcBef>
              <a:spcAft>
                <a:spcPts val="1600"/>
              </a:spcAft>
              <a:buNone/>
            </a:pPr>
            <a:r>
              <a:t/>
            </a:r>
            <a:endParaRPr sz="1350">
              <a:solidFill>
                <a:srgbClr val="22222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Presentación</a:t>
            </a:r>
            <a:endParaRPr sz="2400"/>
          </a:p>
        </p:txBody>
      </p:sp>
      <p:sp>
        <p:nvSpPr>
          <p:cNvPr id="87" name="Google Shape;87;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Luis Rolando Ventocilla Santibañez</a:t>
            </a:r>
            <a:endParaRPr sz="1800">
              <a:latin typeface="Lato"/>
              <a:ea typeface="Lato"/>
              <a:cs typeface="Lato"/>
              <a:sym typeface="Lato"/>
            </a:endParaRPr>
          </a:p>
          <a:p>
            <a:pPr indent="-342900" lvl="0" marL="457200" rtl="0" algn="l">
              <a:lnSpc>
                <a:spcPct val="115000"/>
              </a:lnSpc>
              <a:spcBef>
                <a:spcPts val="1600"/>
              </a:spcBef>
              <a:spcAft>
                <a:spcPts val="0"/>
              </a:spcAft>
              <a:buSzPts val="1800"/>
              <a:buFont typeface="Lato"/>
              <a:buChar char="-"/>
            </a:pPr>
            <a:r>
              <a:rPr lang="en" sz="1800">
                <a:latin typeface="Lato"/>
                <a:ea typeface="Lato"/>
                <a:cs typeface="Lato"/>
                <a:sym typeface="Lato"/>
              </a:rPr>
              <a:t>Owner de JavaBsAs</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Desarrollador Java Senior en Red Link</a:t>
            </a:r>
            <a:endParaRPr sz="1800">
              <a:latin typeface="Lato"/>
              <a:ea typeface="Lato"/>
              <a:cs typeface="Lato"/>
              <a:sym typeface="Lato"/>
            </a:endParaRPr>
          </a:p>
          <a:p>
            <a:pPr indent="0" lvl="0" marL="0" rtl="0" algn="l">
              <a:lnSpc>
                <a:spcPct val="115000"/>
              </a:lnSpc>
              <a:spcBef>
                <a:spcPts val="1600"/>
              </a:spcBef>
              <a:spcAft>
                <a:spcPts val="1600"/>
              </a:spcAft>
              <a:buNone/>
            </a:pPr>
            <a:r>
              <a:t/>
            </a:r>
            <a:endParaRPr sz="1800">
              <a:latin typeface="Lato"/>
              <a:ea typeface="Lato"/>
              <a:cs typeface="Lato"/>
              <a:sym typeface="Lato"/>
            </a:endParaRPr>
          </a:p>
        </p:txBody>
      </p:sp>
      <p:pic>
        <p:nvPicPr>
          <p:cNvPr id="88" name="Google Shape;88;p15"/>
          <p:cNvPicPr preferRelativeResize="0"/>
          <p:nvPr/>
        </p:nvPicPr>
        <p:blipFill>
          <a:blip r:embed="rId3">
            <a:alphaModFix/>
          </a:blip>
          <a:stretch>
            <a:fillRect/>
          </a:stretch>
        </p:blipFill>
        <p:spPr>
          <a:xfrm>
            <a:off x="0" y="3170653"/>
            <a:ext cx="2080075" cy="1972850"/>
          </a:xfrm>
          <a:prstGeom prst="rect">
            <a:avLst/>
          </a:prstGeom>
          <a:noFill/>
          <a:ln>
            <a:noFill/>
          </a:ln>
        </p:spPr>
      </p:pic>
      <p:pic>
        <p:nvPicPr>
          <p:cNvPr id="89" name="Google Shape;89;p15"/>
          <p:cNvPicPr preferRelativeResize="0"/>
          <p:nvPr/>
        </p:nvPicPr>
        <p:blipFill>
          <a:blip r:embed="rId4">
            <a:alphaModFix/>
          </a:blip>
          <a:stretch>
            <a:fillRect/>
          </a:stretch>
        </p:blipFill>
        <p:spPr>
          <a:xfrm>
            <a:off x="5128844" y="0"/>
            <a:ext cx="4015155" cy="519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0" y="0"/>
            <a:ext cx="9143998" cy="5143500"/>
          </a:xfrm>
          <a:prstGeom prst="rect">
            <a:avLst/>
          </a:prstGeom>
          <a:noFill/>
          <a:ln>
            <a:noFill/>
          </a:ln>
          <a:effectLst>
            <a:outerShdw blurRad="57150" rotWithShape="0" algn="bl" dir="5400000" dist="19050">
              <a:srgbClr val="000000">
                <a:alpha val="50000"/>
              </a:srgbClr>
            </a:outerShdw>
          </a:effectLst>
        </p:spPr>
      </p:pic>
      <p:pic>
        <p:nvPicPr>
          <p:cNvPr id="95" name="Google Shape;95;p16"/>
          <p:cNvPicPr preferRelativeResize="0"/>
          <p:nvPr/>
        </p:nvPicPr>
        <p:blipFill>
          <a:blip r:embed="rId4">
            <a:alphaModFix/>
          </a:blip>
          <a:stretch>
            <a:fillRect/>
          </a:stretch>
        </p:blipFill>
        <p:spPr>
          <a:xfrm>
            <a:off x="7359900" y="3451375"/>
            <a:ext cx="1784100" cy="1692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01" name="Google Shape;101;p17"/>
          <p:cNvSpPr txBox="1"/>
          <p:nvPr/>
        </p:nvSpPr>
        <p:spPr>
          <a:xfrm>
            <a:off x="295450" y="228300"/>
            <a:ext cx="59223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Apache TomEE</a:t>
            </a:r>
            <a:endParaRPr/>
          </a:p>
        </p:txBody>
      </p:sp>
      <p:sp>
        <p:nvSpPr>
          <p:cNvPr id="102" name="Google Shape;102;p17"/>
          <p:cNvSpPr txBox="1"/>
          <p:nvPr/>
        </p:nvSpPr>
        <p:spPr>
          <a:xfrm>
            <a:off x="152400" y="1179550"/>
            <a:ext cx="7824600" cy="296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222222"/>
                </a:solidFill>
                <a:highlight>
                  <a:srgbClr val="FFFFFF"/>
                </a:highlight>
              </a:rPr>
              <a:t>El proyecto OpenEJB fue iniciado por Richard Monson-Haefel y </a:t>
            </a:r>
            <a:r>
              <a:rPr b="1" lang="en">
                <a:highlight>
                  <a:srgbClr val="FFFFFF"/>
                </a:highlight>
              </a:rPr>
              <a:t>David Blevins</a:t>
            </a:r>
            <a:r>
              <a:rPr lang="en">
                <a:solidFill>
                  <a:srgbClr val="222222"/>
                </a:solidFill>
                <a:highlight>
                  <a:srgbClr val="FFFFFF"/>
                </a:highlight>
              </a:rPr>
              <a:t> en 1999 como una implementación de código abierto de la especificación Enterprise JavaBeans. Blevins continuó desarrollando OpenEJB e integrando componentes de este proyecto con Apache Geronimo. En 2003, el componente OpenEJB se convirtió en un proyecto que opera bajo los auspicios de la Apache Software Foundation, en cuyo momento se reescribió con el objetivo de aprovechar Tomcat como un contenedor web incorporado. Se lanzó una versión beta de TomEE en octubre de 2011, y la primera versión lista para producción se envió en 2012.</a:t>
            </a:r>
            <a:endParaRPr>
              <a:solidFill>
                <a:srgbClr val="222222"/>
              </a:solidFill>
              <a:highlight>
                <a:srgbClr val="FFFFFF"/>
              </a:highlight>
            </a:endParaRPr>
          </a:p>
          <a:p>
            <a:pPr indent="0" lvl="0" marL="0" rtl="0" algn="just">
              <a:spcBef>
                <a:spcPts val="1600"/>
              </a:spcBef>
              <a:spcAft>
                <a:spcPts val="0"/>
              </a:spcAft>
              <a:buNone/>
            </a:pPr>
            <a:r>
              <a:rPr lang="en">
                <a:solidFill>
                  <a:srgbClr val="222222"/>
                </a:solidFill>
                <a:highlight>
                  <a:srgbClr val="FFFFFF"/>
                </a:highlight>
              </a:rPr>
              <a:t>Dos años después del anuncio de Apache TomEE en JavaOne 2011, varios creadores de Apache TomEE se unieron para formar Tomitribe, una compañía de soporte comercial dedicada a la comunidad de Apache TomEE y enfocada en promover valores de código abierto</a:t>
            </a:r>
            <a:endParaRPr>
              <a:solidFill>
                <a:srgbClr val="222222"/>
              </a:solidFill>
              <a:highlight>
                <a:srgbClr val="FFFFFF"/>
              </a:highlight>
            </a:endParaRPr>
          </a:p>
          <a:p>
            <a:pPr indent="0" lvl="0" marL="0" rtl="0" algn="just">
              <a:spcBef>
                <a:spcPts val="1600"/>
              </a:spcBef>
              <a:spcAft>
                <a:spcPts val="1600"/>
              </a:spcAft>
              <a:buNone/>
            </a:pPr>
            <a:r>
              <a:t/>
            </a:r>
            <a:endParaRPr b="1">
              <a:solidFill>
                <a:srgbClr val="222222"/>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8"/>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08" name="Google Shape;108;p18"/>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Caracteristicas </a:t>
            </a:r>
            <a:r>
              <a:rPr b="1" lang="en" sz="3600">
                <a:solidFill>
                  <a:schemeClr val="dk1"/>
                </a:solidFill>
                <a:latin typeface="Raleway"/>
                <a:ea typeface="Raleway"/>
                <a:cs typeface="Raleway"/>
                <a:sym typeface="Raleway"/>
              </a:rPr>
              <a:t>Apache TomEE</a:t>
            </a:r>
            <a:endParaRPr/>
          </a:p>
        </p:txBody>
      </p:sp>
      <p:sp>
        <p:nvSpPr>
          <p:cNvPr id="109" name="Google Shape;109;p18"/>
          <p:cNvSpPr txBox="1"/>
          <p:nvPr/>
        </p:nvSpPr>
        <p:spPr>
          <a:xfrm>
            <a:off x="152400" y="1179550"/>
            <a:ext cx="7824600" cy="296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222222"/>
                </a:solidFill>
                <a:highlight>
                  <a:srgbClr val="FFFFFF"/>
                </a:highlight>
              </a:rPr>
              <a:t>Basicamente ellos lo que ponen standard como bandera</a:t>
            </a:r>
            <a:endParaRPr>
              <a:solidFill>
                <a:srgbClr val="222222"/>
              </a:solidFill>
              <a:highlight>
                <a:srgbClr val="FFFFFF"/>
              </a:highlight>
            </a:endParaRPr>
          </a:p>
          <a:p>
            <a:pPr indent="0" lvl="0" marL="0" rtl="0" algn="just">
              <a:spcBef>
                <a:spcPts val="1600"/>
              </a:spcBef>
              <a:spcAft>
                <a:spcPts val="0"/>
              </a:spcAft>
              <a:buNone/>
            </a:pPr>
            <a:r>
              <a:t/>
            </a:r>
            <a:endParaRPr>
              <a:solidFill>
                <a:srgbClr val="222222"/>
              </a:solidFill>
              <a:highlight>
                <a:srgbClr val="FFFFFF"/>
              </a:highlight>
            </a:endParaRPr>
          </a:p>
          <a:p>
            <a:pPr indent="0" lvl="0" marL="0" rtl="0" algn="just">
              <a:spcBef>
                <a:spcPts val="1600"/>
              </a:spcBef>
              <a:spcAft>
                <a:spcPts val="0"/>
              </a:spcAft>
              <a:buNone/>
            </a:pPr>
            <a:r>
              <a:rPr lang="en">
                <a:solidFill>
                  <a:srgbClr val="222222"/>
                </a:solidFill>
                <a:highlight>
                  <a:srgbClr val="FFFFFF"/>
                </a:highlight>
              </a:rPr>
              <a:t>          </a:t>
            </a:r>
            <a:r>
              <a:rPr b="1" lang="en">
                <a:solidFill>
                  <a:srgbClr val="222222"/>
                </a:solidFill>
                <a:highlight>
                  <a:srgbClr val="FFFFFF"/>
                </a:highlight>
              </a:rPr>
              <a:t> </a:t>
            </a:r>
            <a:endParaRPr b="1">
              <a:solidFill>
                <a:srgbClr val="222222"/>
              </a:solidFill>
              <a:highlight>
                <a:srgbClr val="FFFFFF"/>
              </a:highlight>
            </a:endParaRPr>
          </a:p>
          <a:p>
            <a:pPr indent="0" lvl="0" marL="457200" rtl="0" algn="just">
              <a:spcBef>
                <a:spcPts val="1600"/>
              </a:spcBef>
              <a:spcAft>
                <a:spcPts val="0"/>
              </a:spcAft>
              <a:buNone/>
            </a:pPr>
            <a:r>
              <a:rPr b="1" lang="en">
                <a:solidFill>
                  <a:srgbClr val="222222"/>
                </a:solidFill>
                <a:highlight>
                  <a:srgbClr val="FFFFFF"/>
                </a:highlight>
              </a:rPr>
              <a:t> </a:t>
            </a:r>
            <a:endParaRPr b="1">
              <a:solidFill>
                <a:srgbClr val="222222"/>
              </a:solidFill>
              <a:highlight>
                <a:srgbClr val="FFFFFF"/>
              </a:highlight>
            </a:endParaRPr>
          </a:p>
          <a:p>
            <a:pPr indent="0" lvl="0" marL="0" rtl="0" algn="just">
              <a:spcBef>
                <a:spcPts val="1600"/>
              </a:spcBef>
              <a:spcAft>
                <a:spcPts val="0"/>
              </a:spcAft>
              <a:buNone/>
            </a:pPr>
            <a:r>
              <a:rPr b="1" lang="en">
                <a:solidFill>
                  <a:srgbClr val="222222"/>
                </a:solidFill>
                <a:highlight>
                  <a:srgbClr val="FFFFFF"/>
                </a:highlight>
              </a:rPr>
              <a:t>         </a:t>
            </a:r>
            <a:endParaRPr b="1">
              <a:solidFill>
                <a:srgbClr val="222222"/>
              </a:solidFill>
              <a:highlight>
                <a:srgbClr val="FFFFFF"/>
              </a:highlight>
            </a:endParaRPr>
          </a:p>
          <a:p>
            <a:pPr indent="0" lvl="0" marL="0" rtl="0" algn="just">
              <a:spcBef>
                <a:spcPts val="1600"/>
              </a:spcBef>
              <a:spcAft>
                <a:spcPts val="0"/>
              </a:spcAft>
              <a:buNone/>
            </a:pPr>
            <a:r>
              <a:t/>
            </a:r>
            <a:endParaRPr b="1">
              <a:solidFill>
                <a:srgbClr val="222222"/>
              </a:solidFill>
              <a:highlight>
                <a:srgbClr val="FFFFFF"/>
              </a:highlight>
            </a:endParaRPr>
          </a:p>
          <a:p>
            <a:pPr indent="0" lvl="0" marL="0" rtl="0" algn="just">
              <a:spcBef>
                <a:spcPts val="1600"/>
              </a:spcBef>
              <a:spcAft>
                <a:spcPts val="1600"/>
              </a:spcAft>
              <a:buNone/>
            </a:pPr>
            <a:r>
              <a:t/>
            </a:r>
            <a:endParaRPr b="1">
              <a:solidFill>
                <a:srgbClr val="222222"/>
              </a:solidFill>
              <a:highlight>
                <a:srgbClr val="FFFFFF"/>
              </a:highlight>
            </a:endParaRPr>
          </a:p>
        </p:txBody>
      </p:sp>
      <p:pic>
        <p:nvPicPr>
          <p:cNvPr id="110" name="Google Shape;110;p18"/>
          <p:cNvPicPr preferRelativeResize="0"/>
          <p:nvPr/>
        </p:nvPicPr>
        <p:blipFill>
          <a:blip r:embed="rId4">
            <a:alphaModFix/>
          </a:blip>
          <a:stretch>
            <a:fillRect/>
          </a:stretch>
        </p:blipFill>
        <p:spPr>
          <a:xfrm>
            <a:off x="846075" y="2242800"/>
            <a:ext cx="1500249" cy="1000150"/>
          </a:xfrm>
          <a:prstGeom prst="rect">
            <a:avLst/>
          </a:prstGeom>
          <a:noFill/>
          <a:ln>
            <a:noFill/>
          </a:ln>
        </p:spPr>
      </p:pic>
      <p:pic>
        <p:nvPicPr>
          <p:cNvPr id="111" name="Google Shape;111;p18"/>
          <p:cNvPicPr preferRelativeResize="0"/>
          <p:nvPr/>
        </p:nvPicPr>
        <p:blipFill>
          <a:blip r:embed="rId5">
            <a:alphaModFix/>
          </a:blip>
          <a:stretch>
            <a:fillRect/>
          </a:stretch>
        </p:blipFill>
        <p:spPr>
          <a:xfrm>
            <a:off x="2459425" y="2379388"/>
            <a:ext cx="726975" cy="726975"/>
          </a:xfrm>
          <a:prstGeom prst="rect">
            <a:avLst/>
          </a:prstGeom>
          <a:noFill/>
          <a:ln>
            <a:noFill/>
          </a:ln>
        </p:spPr>
      </p:pic>
      <p:pic>
        <p:nvPicPr>
          <p:cNvPr id="112" name="Google Shape;112;p18"/>
          <p:cNvPicPr preferRelativeResize="0"/>
          <p:nvPr/>
        </p:nvPicPr>
        <p:blipFill>
          <a:blip r:embed="rId6">
            <a:alphaModFix/>
          </a:blip>
          <a:stretch>
            <a:fillRect/>
          </a:stretch>
        </p:blipFill>
        <p:spPr>
          <a:xfrm>
            <a:off x="3369575" y="1986688"/>
            <a:ext cx="1588350" cy="1512400"/>
          </a:xfrm>
          <a:prstGeom prst="rect">
            <a:avLst/>
          </a:prstGeom>
          <a:noFill/>
          <a:ln>
            <a:noFill/>
          </a:ln>
        </p:spPr>
      </p:pic>
      <p:pic>
        <p:nvPicPr>
          <p:cNvPr id="113" name="Google Shape;113;p18"/>
          <p:cNvPicPr preferRelativeResize="0"/>
          <p:nvPr/>
        </p:nvPicPr>
        <p:blipFill>
          <a:blip r:embed="rId7">
            <a:alphaModFix/>
          </a:blip>
          <a:stretch>
            <a:fillRect/>
          </a:stretch>
        </p:blipFill>
        <p:spPr>
          <a:xfrm>
            <a:off x="4803973" y="1895425"/>
            <a:ext cx="1588350" cy="1906020"/>
          </a:xfrm>
          <a:prstGeom prst="rect">
            <a:avLst/>
          </a:prstGeom>
          <a:noFill/>
          <a:ln>
            <a:noFill/>
          </a:ln>
        </p:spPr>
      </p:pic>
      <p:pic>
        <p:nvPicPr>
          <p:cNvPr id="114" name="Google Shape;114;p18"/>
          <p:cNvPicPr preferRelativeResize="0"/>
          <p:nvPr/>
        </p:nvPicPr>
        <p:blipFill>
          <a:blip r:embed="rId8">
            <a:alphaModFix/>
          </a:blip>
          <a:stretch>
            <a:fillRect/>
          </a:stretch>
        </p:blipFill>
        <p:spPr>
          <a:xfrm>
            <a:off x="6510225" y="1861800"/>
            <a:ext cx="2590800" cy="1512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19"/>
          <p:cNvPicPr preferRelativeResize="0"/>
          <p:nvPr/>
        </p:nvPicPr>
        <p:blipFill>
          <a:blip r:embed="rId3">
            <a:alphaModFix/>
          </a:blip>
          <a:stretch>
            <a:fillRect/>
          </a:stretch>
        </p:blipFill>
        <p:spPr>
          <a:xfrm>
            <a:off x="7063925" y="3"/>
            <a:ext cx="2080075" cy="1972850"/>
          </a:xfrm>
          <a:prstGeom prst="rect">
            <a:avLst/>
          </a:prstGeom>
          <a:noFill/>
          <a:ln>
            <a:noFill/>
          </a:ln>
        </p:spPr>
      </p:pic>
      <p:sp>
        <p:nvSpPr>
          <p:cNvPr id="120" name="Google Shape;120;p19"/>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¿Pero que es Tomcat + JAVAEE?</a:t>
            </a:r>
            <a:endParaRPr/>
          </a:p>
        </p:txBody>
      </p:sp>
      <p:sp>
        <p:nvSpPr>
          <p:cNvPr id="121" name="Google Shape;121;p19"/>
          <p:cNvSpPr txBox="1"/>
          <p:nvPr/>
        </p:nvSpPr>
        <p:spPr>
          <a:xfrm>
            <a:off x="152400" y="1179550"/>
            <a:ext cx="7824600" cy="382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rgbClr val="222222"/>
              </a:solidFill>
              <a:highlight>
                <a:srgbClr val="FFFFFF"/>
              </a:highlight>
            </a:endParaRPr>
          </a:p>
          <a:p>
            <a:pPr indent="-304800" lvl="0" marL="457200" rtl="0" algn="just">
              <a:spcBef>
                <a:spcPts val="1600"/>
              </a:spcBef>
              <a:spcAft>
                <a:spcPts val="0"/>
              </a:spcAft>
              <a:buClr>
                <a:srgbClr val="3B3835"/>
              </a:buClr>
              <a:buSzPts val="1200"/>
              <a:buFont typeface="Roboto"/>
              <a:buChar char="●"/>
            </a:pPr>
            <a:r>
              <a:rPr b="1" lang="en">
                <a:solidFill>
                  <a:srgbClr val="3B3835"/>
                </a:solidFill>
                <a:highlight>
                  <a:srgbClr val="EEEEEE"/>
                </a:highlight>
                <a:latin typeface="Roboto"/>
                <a:ea typeface="Roboto"/>
                <a:cs typeface="Roboto"/>
                <a:sym typeface="Roboto"/>
              </a:rPr>
              <a:t>Tomcat</a:t>
            </a:r>
            <a:endParaRPr b="1">
              <a:solidFill>
                <a:srgbClr val="3B3835"/>
              </a:solidFill>
              <a:highlight>
                <a:srgbClr val="EEEEEE"/>
              </a:highlight>
              <a:latin typeface="Roboto"/>
              <a:ea typeface="Roboto"/>
              <a:cs typeface="Roboto"/>
              <a:sym typeface="Roboto"/>
            </a:endParaRPr>
          </a:p>
          <a:p>
            <a:pPr indent="0" lvl="0" marL="0" rtl="0" algn="just">
              <a:spcBef>
                <a:spcPts val="1600"/>
              </a:spcBef>
              <a:spcAft>
                <a:spcPts val="0"/>
              </a:spcAft>
              <a:buNone/>
            </a:pPr>
            <a:r>
              <a:rPr lang="en" sz="1200">
                <a:solidFill>
                  <a:srgbClr val="3B3835"/>
                </a:solidFill>
                <a:highlight>
                  <a:srgbClr val="EEEEEE"/>
                </a:highlight>
                <a:latin typeface="Roboto"/>
                <a:ea typeface="Roboto"/>
                <a:cs typeface="Roboto"/>
                <a:sym typeface="Roboto"/>
              </a:rPr>
              <a:t>   </a:t>
            </a:r>
            <a:r>
              <a:rPr b="1" lang="en">
                <a:solidFill>
                  <a:srgbClr val="3B3835"/>
                </a:solidFill>
                <a:highlight>
                  <a:srgbClr val="EEEEEE"/>
                </a:highlight>
                <a:latin typeface="Roboto"/>
                <a:ea typeface="Roboto"/>
                <a:cs typeface="Roboto"/>
                <a:sym typeface="Roboto"/>
              </a:rPr>
              <a:t>All Apache Components</a:t>
            </a:r>
            <a:endParaRPr b="1">
              <a:solidFill>
                <a:srgbClr val="3B3835"/>
              </a:solidFill>
              <a:highlight>
                <a:srgbClr val="EEEEEE"/>
              </a:highlight>
              <a:latin typeface="Roboto"/>
              <a:ea typeface="Roboto"/>
              <a:cs typeface="Roboto"/>
              <a:sym typeface="Roboto"/>
            </a:endParaRPr>
          </a:p>
          <a:p>
            <a:pPr indent="-317500" lvl="0" marL="457200" rtl="0" algn="just">
              <a:spcBef>
                <a:spcPts val="1600"/>
              </a:spcBef>
              <a:spcAft>
                <a:spcPts val="0"/>
              </a:spcAft>
              <a:buClr>
                <a:srgbClr val="222222"/>
              </a:buClr>
              <a:buSzPts val="1400"/>
              <a:buChar char="●"/>
            </a:pPr>
            <a:r>
              <a:rPr b="1" lang="en">
                <a:solidFill>
                  <a:srgbClr val="222222"/>
                </a:solidFill>
                <a:highlight>
                  <a:srgbClr val="FFFFFF"/>
                </a:highlight>
              </a:rPr>
              <a:t>OpenJPA</a:t>
            </a:r>
            <a:endParaRPr b="1">
              <a:solidFill>
                <a:srgbClr val="222222"/>
              </a:solidFill>
              <a:highlight>
                <a:srgbClr val="FFFFFF"/>
              </a:highlight>
            </a:endParaRPr>
          </a:p>
          <a:p>
            <a:pPr indent="-317500" lvl="0" marL="457200" rtl="0" algn="just">
              <a:spcBef>
                <a:spcPts val="0"/>
              </a:spcBef>
              <a:spcAft>
                <a:spcPts val="0"/>
              </a:spcAft>
              <a:buClr>
                <a:srgbClr val="222222"/>
              </a:buClr>
              <a:buSzPts val="1400"/>
              <a:buChar char="●"/>
            </a:pPr>
            <a:r>
              <a:rPr b="1" lang="en">
                <a:solidFill>
                  <a:srgbClr val="222222"/>
                </a:solidFill>
                <a:highlight>
                  <a:srgbClr val="FFFFFF"/>
                </a:highlight>
              </a:rPr>
              <a:t>MyFaces</a:t>
            </a:r>
            <a:endParaRPr b="1">
              <a:solidFill>
                <a:srgbClr val="222222"/>
              </a:solidFill>
              <a:highlight>
                <a:srgbClr val="FFFFFF"/>
              </a:highlight>
            </a:endParaRPr>
          </a:p>
          <a:p>
            <a:pPr indent="-317500" lvl="0" marL="457200" rtl="0" algn="just">
              <a:spcBef>
                <a:spcPts val="0"/>
              </a:spcBef>
              <a:spcAft>
                <a:spcPts val="0"/>
              </a:spcAft>
              <a:buClr>
                <a:srgbClr val="222222"/>
              </a:buClr>
              <a:buSzPts val="1400"/>
              <a:buChar char="●"/>
            </a:pPr>
            <a:r>
              <a:rPr b="1" lang="en">
                <a:solidFill>
                  <a:srgbClr val="222222"/>
                </a:solidFill>
                <a:highlight>
                  <a:srgbClr val="FFFFFF"/>
                </a:highlight>
              </a:rPr>
              <a:t>OpenWebBans</a:t>
            </a:r>
            <a:endParaRPr b="1">
              <a:solidFill>
                <a:srgbClr val="222222"/>
              </a:solidFill>
              <a:highlight>
                <a:srgbClr val="FFFFFF"/>
              </a:highlight>
            </a:endParaRPr>
          </a:p>
          <a:p>
            <a:pPr indent="-317500" lvl="0" marL="457200" rtl="0" algn="just">
              <a:spcBef>
                <a:spcPts val="0"/>
              </a:spcBef>
              <a:spcAft>
                <a:spcPts val="0"/>
              </a:spcAft>
              <a:buClr>
                <a:srgbClr val="222222"/>
              </a:buClr>
              <a:buSzPts val="1400"/>
              <a:buChar char="●"/>
            </a:pPr>
            <a:r>
              <a:rPr b="1" lang="en">
                <a:solidFill>
                  <a:srgbClr val="222222"/>
                </a:solidFill>
                <a:highlight>
                  <a:srgbClr val="FFFFFF"/>
                </a:highlight>
              </a:rPr>
              <a:t>CXF and ActiveMQ</a:t>
            </a:r>
            <a:endParaRPr b="1">
              <a:solidFill>
                <a:srgbClr val="222222"/>
              </a:solidFill>
              <a:highlight>
                <a:srgbClr val="FFFFFF"/>
              </a:highlight>
            </a:endParaRPr>
          </a:p>
          <a:p>
            <a:pPr indent="0" lvl="0" marL="0" rtl="0" algn="just">
              <a:spcBef>
                <a:spcPts val="1600"/>
              </a:spcBef>
              <a:spcAft>
                <a:spcPts val="0"/>
              </a:spcAft>
              <a:buNone/>
            </a:pPr>
            <a:r>
              <a:rPr b="1" lang="en">
                <a:solidFill>
                  <a:srgbClr val="222222"/>
                </a:solidFill>
                <a:highlight>
                  <a:srgbClr val="FFFFFF"/>
                </a:highlight>
              </a:rPr>
              <a:t>Core Values</a:t>
            </a:r>
            <a:endParaRPr b="1">
              <a:solidFill>
                <a:srgbClr val="222222"/>
              </a:solidFill>
              <a:highlight>
                <a:srgbClr val="FFFFFF"/>
              </a:highlight>
            </a:endParaRPr>
          </a:p>
          <a:p>
            <a:pPr indent="-317500" lvl="0" marL="457200" rtl="0" algn="just">
              <a:spcBef>
                <a:spcPts val="1600"/>
              </a:spcBef>
              <a:spcAft>
                <a:spcPts val="0"/>
              </a:spcAft>
              <a:buClr>
                <a:srgbClr val="222222"/>
              </a:buClr>
              <a:buSzPts val="1400"/>
              <a:buChar char="●"/>
            </a:pPr>
            <a:r>
              <a:rPr b="1" lang="en">
                <a:solidFill>
                  <a:srgbClr val="222222"/>
                </a:solidFill>
                <a:highlight>
                  <a:srgbClr val="FFFFFF"/>
                </a:highlight>
              </a:rPr>
              <a:t>   Be Small</a:t>
            </a:r>
            <a:endParaRPr b="1">
              <a:solidFill>
                <a:srgbClr val="222222"/>
              </a:solidFill>
              <a:highlight>
                <a:srgbClr val="FFFFFF"/>
              </a:highlight>
            </a:endParaRPr>
          </a:p>
          <a:p>
            <a:pPr indent="-317500" lvl="0" marL="457200" rtl="0" algn="just">
              <a:spcBef>
                <a:spcPts val="0"/>
              </a:spcBef>
              <a:spcAft>
                <a:spcPts val="0"/>
              </a:spcAft>
              <a:buClr>
                <a:srgbClr val="222222"/>
              </a:buClr>
              <a:buSzPts val="1400"/>
              <a:buChar char="●"/>
            </a:pPr>
            <a:r>
              <a:rPr b="1" lang="en">
                <a:solidFill>
                  <a:srgbClr val="222222"/>
                </a:solidFill>
                <a:highlight>
                  <a:srgbClr val="FFFFFF"/>
                </a:highlight>
              </a:rPr>
              <a:t>   Be Certified</a:t>
            </a:r>
            <a:endParaRPr b="1">
              <a:solidFill>
                <a:srgbClr val="222222"/>
              </a:solidFill>
              <a:highlight>
                <a:srgbClr val="FFFFFF"/>
              </a:highlight>
            </a:endParaRPr>
          </a:p>
          <a:p>
            <a:pPr indent="-317500" lvl="0" marL="457200" rtl="0" algn="just">
              <a:spcBef>
                <a:spcPts val="0"/>
              </a:spcBef>
              <a:spcAft>
                <a:spcPts val="0"/>
              </a:spcAft>
              <a:buClr>
                <a:srgbClr val="222222"/>
              </a:buClr>
              <a:buSzPts val="1400"/>
              <a:buChar char="●"/>
            </a:pPr>
            <a:r>
              <a:rPr b="1" lang="en">
                <a:solidFill>
                  <a:srgbClr val="222222"/>
                </a:solidFill>
                <a:highlight>
                  <a:srgbClr val="FFFFFF"/>
                </a:highlight>
              </a:rPr>
              <a:t>   Be Tomcat</a:t>
            </a:r>
            <a:endParaRPr b="1">
              <a:solidFill>
                <a:srgbClr val="222222"/>
              </a:solidFill>
              <a:highlight>
                <a:srgbClr val="FFFFFF"/>
              </a:highlight>
            </a:endParaRPr>
          </a:p>
          <a:p>
            <a:pPr indent="0" lvl="0" marL="457200" rtl="0" algn="just">
              <a:spcBef>
                <a:spcPts val="1600"/>
              </a:spcBef>
              <a:spcAft>
                <a:spcPts val="0"/>
              </a:spcAft>
              <a:buNone/>
            </a:pPr>
            <a:r>
              <a:rPr b="1" lang="en">
                <a:solidFill>
                  <a:srgbClr val="222222"/>
                </a:solidFill>
                <a:highlight>
                  <a:srgbClr val="FFFFFF"/>
                </a:highlight>
              </a:rPr>
              <a:t> </a:t>
            </a:r>
            <a:endParaRPr b="1">
              <a:solidFill>
                <a:srgbClr val="222222"/>
              </a:solidFill>
              <a:highlight>
                <a:srgbClr val="FFFFFF"/>
              </a:highlight>
            </a:endParaRPr>
          </a:p>
          <a:p>
            <a:pPr indent="0" lvl="0" marL="0" rtl="0" algn="just">
              <a:spcBef>
                <a:spcPts val="1600"/>
              </a:spcBef>
              <a:spcAft>
                <a:spcPts val="0"/>
              </a:spcAft>
              <a:buNone/>
            </a:pPr>
            <a:r>
              <a:rPr b="1" lang="en">
                <a:solidFill>
                  <a:srgbClr val="222222"/>
                </a:solidFill>
                <a:highlight>
                  <a:srgbClr val="FFFFFF"/>
                </a:highlight>
              </a:rPr>
              <a:t>         </a:t>
            </a:r>
            <a:endParaRPr b="1">
              <a:solidFill>
                <a:srgbClr val="222222"/>
              </a:solidFill>
              <a:highlight>
                <a:srgbClr val="FFFFFF"/>
              </a:highlight>
            </a:endParaRPr>
          </a:p>
          <a:p>
            <a:pPr indent="0" lvl="0" marL="0" rtl="0" algn="just">
              <a:spcBef>
                <a:spcPts val="1600"/>
              </a:spcBef>
              <a:spcAft>
                <a:spcPts val="0"/>
              </a:spcAft>
              <a:buNone/>
            </a:pPr>
            <a:r>
              <a:t/>
            </a:r>
            <a:endParaRPr b="1">
              <a:solidFill>
                <a:srgbClr val="222222"/>
              </a:solidFill>
              <a:highlight>
                <a:srgbClr val="FFFFFF"/>
              </a:highlight>
            </a:endParaRPr>
          </a:p>
          <a:p>
            <a:pPr indent="0" lvl="0" marL="0" rtl="0" algn="just">
              <a:spcBef>
                <a:spcPts val="1600"/>
              </a:spcBef>
              <a:spcAft>
                <a:spcPts val="1600"/>
              </a:spcAft>
              <a:buNone/>
            </a:pPr>
            <a:r>
              <a:t/>
            </a:r>
            <a:endParaRPr b="1">
              <a:solidFill>
                <a:srgbClr val="222222"/>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10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10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10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10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1000"/>
                                        <p:tgtEl>
                                          <p:spTgt spid="1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8" st="8"/>
                                            </p:txEl>
                                          </p:spTgt>
                                        </p:tgtEl>
                                        <p:attrNameLst>
                                          <p:attrName>style.visibility</p:attrName>
                                        </p:attrNameLst>
                                      </p:cBhvr>
                                      <p:to>
                                        <p:strVal val="visible"/>
                                      </p:to>
                                    </p:set>
                                    <p:animEffect filter="fade" transition="in">
                                      <p:cBhvr>
                                        <p:cTn dur="1000"/>
                                        <p:tgtEl>
                                          <p:spTgt spid="12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9" st="9"/>
                                            </p:txEl>
                                          </p:spTgt>
                                        </p:tgtEl>
                                        <p:attrNameLst>
                                          <p:attrName>style.visibility</p:attrName>
                                        </p:attrNameLst>
                                      </p:cBhvr>
                                      <p:to>
                                        <p:strVal val="visible"/>
                                      </p:to>
                                    </p:set>
                                    <p:animEffect filter="fade" transition="in">
                                      <p:cBhvr>
                                        <p:cTn dur="1000"/>
                                        <p:tgtEl>
                                          <p:spTgt spid="12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0" st="10"/>
                                            </p:txEl>
                                          </p:spTgt>
                                        </p:tgtEl>
                                        <p:attrNameLst>
                                          <p:attrName>style.visibility</p:attrName>
                                        </p:attrNameLst>
                                      </p:cBhvr>
                                      <p:to>
                                        <p:strVal val="visible"/>
                                      </p:to>
                                    </p:set>
                                    <p:animEffect filter="fade" transition="in">
                                      <p:cBhvr>
                                        <p:cTn dur="1000"/>
                                        <p:tgtEl>
                                          <p:spTgt spid="12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1" st="11"/>
                                            </p:txEl>
                                          </p:spTgt>
                                        </p:tgtEl>
                                        <p:attrNameLst>
                                          <p:attrName>style.visibility</p:attrName>
                                        </p:attrNameLst>
                                      </p:cBhvr>
                                      <p:to>
                                        <p:strVal val="visible"/>
                                      </p:to>
                                    </p:set>
                                    <p:animEffect filter="fade" transition="in">
                                      <p:cBhvr>
                                        <p:cTn dur="1000"/>
                                        <p:tgtEl>
                                          <p:spTgt spid="12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2" st="12"/>
                                            </p:txEl>
                                          </p:spTgt>
                                        </p:tgtEl>
                                        <p:attrNameLst>
                                          <p:attrName>style.visibility</p:attrName>
                                        </p:attrNameLst>
                                      </p:cBhvr>
                                      <p:to>
                                        <p:strVal val="visible"/>
                                      </p:to>
                                    </p:set>
                                    <p:animEffect filter="fade" transition="in">
                                      <p:cBhvr>
                                        <p:cTn dur="1000"/>
                                        <p:tgtEl>
                                          <p:spTgt spid="12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3" st="13"/>
                                            </p:txEl>
                                          </p:spTgt>
                                        </p:tgtEl>
                                        <p:attrNameLst>
                                          <p:attrName>style.visibility</p:attrName>
                                        </p:attrNameLst>
                                      </p:cBhvr>
                                      <p:to>
                                        <p:strVal val="visible"/>
                                      </p:to>
                                    </p:set>
                                    <p:animEffect filter="fade" transition="in">
                                      <p:cBhvr>
                                        <p:cTn dur="1000"/>
                                        <p:tgtEl>
                                          <p:spTgt spid="12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4" st="14"/>
                                            </p:txEl>
                                          </p:spTgt>
                                        </p:tgtEl>
                                        <p:attrNameLst>
                                          <p:attrName>style.visibility</p:attrName>
                                        </p:attrNameLst>
                                      </p:cBhvr>
                                      <p:to>
                                        <p:strVal val="visible"/>
                                      </p:to>
                                    </p:set>
                                    <p:animEffect filter="fade" transition="in">
                                      <p:cBhvr>
                                        <p:cTn dur="1000"/>
                                        <p:tgtEl>
                                          <p:spTgt spid="121">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7063925" y="3170653"/>
            <a:ext cx="2080075" cy="1972850"/>
          </a:xfrm>
          <a:prstGeom prst="rect">
            <a:avLst/>
          </a:prstGeom>
          <a:noFill/>
          <a:ln>
            <a:noFill/>
          </a:ln>
        </p:spPr>
      </p:pic>
      <p:sp>
        <p:nvSpPr>
          <p:cNvPr id="127" name="Google Shape;127;p20"/>
          <p:cNvSpPr txBox="1"/>
          <p:nvPr/>
        </p:nvSpPr>
        <p:spPr>
          <a:xfrm>
            <a:off x="295450" y="22830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¿Pero que novedades en 2020?</a:t>
            </a:r>
            <a:endParaRPr/>
          </a:p>
        </p:txBody>
      </p:sp>
      <p:sp>
        <p:nvSpPr>
          <p:cNvPr id="128" name="Google Shape;128;p20"/>
          <p:cNvSpPr txBox="1"/>
          <p:nvPr/>
        </p:nvSpPr>
        <p:spPr>
          <a:xfrm>
            <a:off x="152400" y="1179550"/>
            <a:ext cx="7824600" cy="296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222222"/>
                </a:solidFill>
                <a:highlight>
                  <a:srgbClr val="FFFFFF"/>
                </a:highlight>
              </a:rPr>
              <a:t>Hoy hay algunas versiones:</a:t>
            </a:r>
            <a:endParaRPr>
              <a:solidFill>
                <a:srgbClr val="222222"/>
              </a:solidFill>
              <a:highlight>
                <a:srgbClr val="FFFFFF"/>
              </a:highlight>
            </a:endParaRPr>
          </a:p>
          <a:p>
            <a:pPr indent="-317500" lvl="0" marL="457200" rtl="0" algn="just">
              <a:spcBef>
                <a:spcPts val="1600"/>
              </a:spcBef>
              <a:spcAft>
                <a:spcPts val="0"/>
              </a:spcAft>
              <a:buClr>
                <a:srgbClr val="222222"/>
              </a:buClr>
              <a:buSzPts val="1400"/>
              <a:buAutoNum type="arabicPeriod"/>
            </a:pPr>
            <a:r>
              <a:rPr lang="en" sz="1300">
                <a:solidFill>
                  <a:srgbClr val="333333"/>
                </a:solidFill>
                <a:highlight>
                  <a:srgbClr val="FFFFFF"/>
                </a:highlight>
              </a:rPr>
              <a:t>TomEE plume</a:t>
            </a:r>
            <a:endParaRPr sz="1300">
              <a:solidFill>
                <a:srgbClr val="333333"/>
              </a:solidFill>
              <a:highlight>
                <a:srgbClr val="FFFFFF"/>
              </a:highlight>
            </a:endParaRPr>
          </a:p>
          <a:p>
            <a:pPr indent="-311150" lvl="0" marL="457200" rtl="0" algn="just">
              <a:spcBef>
                <a:spcPts val="0"/>
              </a:spcBef>
              <a:spcAft>
                <a:spcPts val="0"/>
              </a:spcAft>
              <a:buClr>
                <a:srgbClr val="333333"/>
              </a:buClr>
              <a:buSzPts val="1300"/>
              <a:buAutoNum type="arabicPeriod"/>
            </a:pPr>
            <a:r>
              <a:rPr lang="en" sz="1300">
                <a:solidFill>
                  <a:srgbClr val="333333"/>
                </a:solidFill>
                <a:highlight>
                  <a:srgbClr val="FFFFFF"/>
                </a:highlight>
              </a:rPr>
              <a:t>TomEE plus</a:t>
            </a:r>
            <a:endParaRPr sz="1300">
              <a:solidFill>
                <a:srgbClr val="333333"/>
              </a:solidFill>
              <a:highlight>
                <a:srgbClr val="FFFFFF"/>
              </a:highlight>
            </a:endParaRPr>
          </a:p>
          <a:p>
            <a:pPr indent="-311150" lvl="0" marL="457200" rtl="0" algn="just">
              <a:spcBef>
                <a:spcPts val="0"/>
              </a:spcBef>
              <a:spcAft>
                <a:spcPts val="0"/>
              </a:spcAft>
              <a:buClr>
                <a:srgbClr val="333333"/>
              </a:buClr>
              <a:buSzPts val="1300"/>
              <a:buAutoNum type="arabicPeriod"/>
            </a:pPr>
            <a:r>
              <a:rPr lang="en" sz="1300">
                <a:solidFill>
                  <a:srgbClr val="333333"/>
                </a:solidFill>
                <a:highlight>
                  <a:srgbClr val="FFFFFF"/>
                </a:highlight>
              </a:rPr>
              <a:t>TomEE webprofile</a:t>
            </a:r>
            <a:endParaRPr sz="1300">
              <a:solidFill>
                <a:srgbClr val="333333"/>
              </a:solidFill>
              <a:highlight>
                <a:srgbClr val="FFFFFF"/>
              </a:highlight>
            </a:endParaRPr>
          </a:p>
          <a:p>
            <a:pPr indent="-311150" lvl="0" marL="457200" rtl="0" algn="just">
              <a:spcBef>
                <a:spcPts val="0"/>
              </a:spcBef>
              <a:spcAft>
                <a:spcPts val="0"/>
              </a:spcAft>
              <a:buClr>
                <a:srgbClr val="333333"/>
              </a:buClr>
              <a:buSzPts val="1300"/>
              <a:buAutoNum type="arabicPeriod"/>
            </a:pPr>
            <a:r>
              <a:rPr lang="en" sz="1300">
                <a:solidFill>
                  <a:srgbClr val="333333"/>
                </a:solidFill>
                <a:highlight>
                  <a:srgbClr val="FFFFFF"/>
                </a:highlight>
              </a:rPr>
              <a:t>TomEE microprofile</a:t>
            </a:r>
            <a:endParaRPr sz="1300">
              <a:solidFill>
                <a:srgbClr val="333333"/>
              </a:solidFill>
              <a:highlight>
                <a:srgbClr val="FFFFFF"/>
              </a:highlight>
            </a:endParaRPr>
          </a:p>
          <a:p>
            <a:pPr indent="-311150" lvl="0" marL="457200" rtl="0" algn="just">
              <a:spcBef>
                <a:spcPts val="0"/>
              </a:spcBef>
              <a:spcAft>
                <a:spcPts val="0"/>
              </a:spcAft>
              <a:buClr>
                <a:srgbClr val="333333"/>
              </a:buClr>
              <a:buSzPts val="1300"/>
              <a:buAutoNum type="arabicPeriod"/>
            </a:pPr>
            <a:r>
              <a:rPr lang="en" sz="1300">
                <a:solidFill>
                  <a:srgbClr val="333333"/>
                </a:solidFill>
                <a:highlight>
                  <a:srgbClr val="FFFFFF"/>
                </a:highlight>
              </a:rPr>
              <a:t>OpenEJB Standalone</a:t>
            </a:r>
            <a:endParaRPr sz="1300">
              <a:solidFill>
                <a:srgbClr val="333333"/>
              </a:solidFill>
              <a:highlight>
                <a:srgbClr val="FFFFFF"/>
              </a:highlight>
            </a:endParaRPr>
          </a:p>
          <a:p>
            <a:pPr indent="0" lvl="0" marL="457200" rtl="0" algn="just">
              <a:spcBef>
                <a:spcPts val="1600"/>
              </a:spcBef>
              <a:spcAft>
                <a:spcPts val="0"/>
              </a:spcAft>
              <a:buNone/>
            </a:pPr>
            <a:r>
              <a:t/>
            </a:r>
            <a:endParaRPr sz="1300">
              <a:solidFill>
                <a:srgbClr val="333333"/>
              </a:solidFill>
              <a:highlight>
                <a:srgbClr val="FFFFFF"/>
              </a:highlight>
            </a:endParaRPr>
          </a:p>
          <a:p>
            <a:pPr indent="0" lvl="0" marL="0" rtl="0" algn="just">
              <a:spcBef>
                <a:spcPts val="1600"/>
              </a:spcBef>
              <a:spcAft>
                <a:spcPts val="0"/>
              </a:spcAft>
              <a:buNone/>
            </a:pPr>
            <a:r>
              <a:t/>
            </a:r>
            <a:endParaRPr b="1">
              <a:solidFill>
                <a:srgbClr val="222222"/>
              </a:solidFill>
              <a:highlight>
                <a:srgbClr val="FFFFFF"/>
              </a:highlight>
            </a:endParaRPr>
          </a:p>
          <a:p>
            <a:pPr indent="0" lvl="0" marL="0" rtl="0" algn="just">
              <a:spcBef>
                <a:spcPts val="1600"/>
              </a:spcBef>
              <a:spcAft>
                <a:spcPts val="1600"/>
              </a:spcAft>
              <a:buNone/>
            </a:pPr>
            <a:r>
              <a:t/>
            </a:r>
            <a:endParaRPr b="1">
              <a:solidFill>
                <a:srgbClr val="222222"/>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0" y="707150"/>
            <a:ext cx="7291401" cy="4357475"/>
          </a:xfrm>
          <a:prstGeom prst="rect">
            <a:avLst/>
          </a:prstGeom>
          <a:noFill/>
          <a:ln>
            <a:noFill/>
          </a:ln>
        </p:spPr>
      </p:pic>
      <p:pic>
        <p:nvPicPr>
          <p:cNvPr id="134" name="Google Shape;134;p21"/>
          <p:cNvPicPr preferRelativeResize="0"/>
          <p:nvPr/>
        </p:nvPicPr>
        <p:blipFill>
          <a:blip r:embed="rId4">
            <a:alphaModFix/>
          </a:blip>
          <a:stretch>
            <a:fillRect/>
          </a:stretch>
        </p:blipFill>
        <p:spPr>
          <a:xfrm>
            <a:off x="7063925" y="3170653"/>
            <a:ext cx="2080075" cy="1972850"/>
          </a:xfrm>
          <a:prstGeom prst="rect">
            <a:avLst/>
          </a:prstGeom>
          <a:noFill/>
          <a:ln>
            <a:noFill/>
          </a:ln>
        </p:spPr>
      </p:pic>
      <p:sp>
        <p:nvSpPr>
          <p:cNvPr id="135" name="Google Shape;135;p21"/>
          <p:cNvSpPr txBox="1"/>
          <p:nvPr/>
        </p:nvSpPr>
        <p:spPr>
          <a:xfrm>
            <a:off x="0" y="0"/>
            <a:ext cx="7339200" cy="7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3600">
                <a:solidFill>
                  <a:schemeClr val="dk1"/>
                </a:solidFill>
                <a:latin typeface="Raleway"/>
                <a:ea typeface="Raleway"/>
                <a:cs typeface="Raleway"/>
                <a:sym typeface="Raleway"/>
              </a:rPr>
              <a:t>Versiones de Apache TomEE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